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4336" r:id="rId2"/>
    <p:sldMasterId id="2147484353" r:id="rId3"/>
  </p:sldMasterIdLst>
  <p:notesMasterIdLst>
    <p:notesMasterId r:id="rId41"/>
  </p:notesMasterIdLst>
  <p:handoutMasterIdLst>
    <p:handoutMasterId r:id="rId42"/>
  </p:handoutMasterIdLst>
  <p:sldIdLst>
    <p:sldId id="306" r:id="rId4"/>
    <p:sldId id="307" r:id="rId5"/>
    <p:sldId id="258" r:id="rId6"/>
    <p:sldId id="374" r:id="rId7"/>
    <p:sldId id="375" r:id="rId8"/>
    <p:sldId id="378" r:id="rId9"/>
    <p:sldId id="376" r:id="rId10"/>
    <p:sldId id="259" r:id="rId11"/>
    <p:sldId id="377" r:id="rId12"/>
    <p:sldId id="408" r:id="rId13"/>
    <p:sldId id="379" r:id="rId14"/>
    <p:sldId id="381" r:id="rId15"/>
    <p:sldId id="382" r:id="rId16"/>
    <p:sldId id="383" r:id="rId17"/>
    <p:sldId id="409" r:id="rId18"/>
    <p:sldId id="384" r:id="rId19"/>
    <p:sldId id="385" r:id="rId20"/>
    <p:sldId id="386" r:id="rId21"/>
    <p:sldId id="387" r:id="rId22"/>
    <p:sldId id="388" r:id="rId23"/>
    <p:sldId id="389" r:id="rId24"/>
    <p:sldId id="390" r:id="rId25"/>
    <p:sldId id="391" r:id="rId26"/>
    <p:sldId id="400" r:id="rId27"/>
    <p:sldId id="392" r:id="rId28"/>
    <p:sldId id="393" r:id="rId29"/>
    <p:sldId id="394" r:id="rId30"/>
    <p:sldId id="395" r:id="rId31"/>
    <p:sldId id="396" r:id="rId32"/>
    <p:sldId id="398" r:id="rId33"/>
    <p:sldId id="399" r:id="rId34"/>
    <p:sldId id="401" r:id="rId35"/>
    <p:sldId id="402" r:id="rId36"/>
    <p:sldId id="403" r:id="rId37"/>
    <p:sldId id="404" r:id="rId38"/>
    <p:sldId id="405" r:id="rId39"/>
    <p:sldId id="407" r:id="rId4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2D36"/>
    <a:srgbClr val="FF2507"/>
    <a:srgbClr val="6600CC"/>
    <a:srgbClr val="FF0000"/>
    <a:srgbClr val="000099"/>
    <a:srgbClr val="FFC000"/>
    <a:srgbClr val="617A98"/>
    <a:srgbClr val="9E521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0718" autoAdjust="0"/>
  </p:normalViewPr>
  <p:slideViewPr>
    <p:cSldViewPr>
      <p:cViewPr varScale="1">
        <p:scale>
          <a:sx n="53" d="100"/>
          <a:sy n="53" d="100"/>
        </p:scale>
        <p:origin x="-128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r>
              <a:rPr lang="en-US"/>
              <a:t>Module-1 Basic Concept</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14AF7C43-E464-46E0-96E0-58BA1B738D96}" type="datetimeFigureOut">
              <a:rPr lang="en-US"/>
              <a:pPr>
                <a:defRPr/>
              </a:pPr>
              <a:t>7/20/2024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r>
              <a:rPr lang="en-US"/>
              <a:t>https://www.google.com/imgres?imgurl=https%3A%2F%2Fimages.static-collegedunia.com%2Fpublic%2Fcollege_data%2Fimages%2FappImage%2F1524200484Header.jpg&amp;imgrefurl=https%3A%2F%2Fcollegedunia.com%2Funiversity%2F55884-parul-university-vadodara%2Fcourses-fees&amp;tbn</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6FE7F09-F334-4582-AFFE-EAFAE36B664C}" type="slidenum">
              <a:rPr lang="en-US"/>
              <a:pPr>
                <a:defRPr/>
              </a:pPr>
              <a:t>‹#›</a:t>
            </a:fld>
            <a:endParaRPr lang="en-US"/>
          </a:p>
        </p:txBody>
      </p:sp>
    </p:spTree>
    <p:extLst>
      <p:ext uri="{BB962C8B-B14F-4D97-AF65-F5344CB8AC3E}">
        <p14:creationId xmlns:p14="http://schemas.microsoft.com/office/powerpoint/2010/main" val="3564647031"/>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r>
              <a:rPr lang="en-US"/>
              <a:t>Module-1 Basic Concept</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98A4AA5-2CA5-4CBB-A0AC-635B1B1AE6B6}" type="datetimeFigureOut">
              <a:rPr lang="en-US"/>
              <a:pPr>
                <a:defRPr/>
              </a:pPr>
              <a:t>7/20/2024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r>
              <a:rPr lang="en-US"/>
              <a:t>https://www.google.com/imgres?imgurl=https%3A%2F%2Fimages.static-collegedunia.com%2Fpublic%2Fcollege_data%2Fimages%2FappImage%2F1524200484Header.jpg&amp;imgrefurl=https%3A%2F%2Fcollegedunia.com%2Funiversity%2F55884-parul-university-vadodara%2Fcourses-fees&amp;tbn</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793FF72-3CE5-4970-8C62-2F2011E4DC2B}" type="slidenum">
              <a:rPr lang="en-US"/>
              <a:pPr>
                <a:defRPr/>
              </a:pPr>
              <a:t>‹#›</a:t>
            </a:fld>
            <a:endParaRPr lang="en-US"/>
          </a:p>
        </p:txBody>
      </p:sp>
    </p:spTree>
    <p:extLst>
      <p:ext uri="{BB962C8B-B14F-4D97-AF65-F5344CB8AC3E}">
        <p14:creationId xmlns:p14="http://schemas.microsoft.com/office/powerpoint/2010/main" val="1841427788"/>
      </p:ext>
    </p:extLst>
  </p:cSld>
  <p:clrMap bg1="lt1" tx1="dk1" bg2="lt2" tx2="dk2" accent1="accent1" accent2="accent2" accent3="accent3" accent4="accent4" accent5="accent5" accent6="accent6" hlink="hlink" folHlink="folHlink"/>
  <p:hf sldNum="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32296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tint val="75000"/>
                  </a:schemeClr>
                </a:solidFill>
              </a:defRPr>
            </a:lvl1pPr>
          </a:lstStyle>
          <a:p>
            <a:pPr>
              <a:defRPr/>
            </a:pPr>
            <a:fld id="{58D931A2-8960-43C4-9CE8-1692171EEC3A}" type="datetime1">
              <a:rPr lang="en-US"/>
              <a:pPr>
                <a:defRPr/>
              </a:pPr>
              <a:t>7/20/2024</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US"/>
              <a:t>PARUL INSTITUTE OF ENGINEERING &amp; TECHNOLOGY</a:t>
            </a:r>
          </a:p>
        </p:txBody>
      </p:sp>
      <p:sp>
        <p:nvSpPr>
          <p:cNvPr id="6" name="Slide Number Placeholder 5"/>
          <p:cNvSpPr>
            <a:spLocks noGrp="1"/>
          </p:cNvSpPr>
          <p:nvPr>
            <p:ph type="sldNum" sz="quarter" idx="12"/>
          </p:nvPr>
        </p:nvSpPr>
        <p:spPr/>
        <p:txBody>
          <a:bodyPr/>
          <a:lstStyle>
            <a:lvl1pPr>
              <a:defRPr>
                <a:solidFill>
                  <a:schemeClr val="tx1">
                    <a:tint val="75000"/>
                  </a:schemeClr>
                </a:solidFill>
              </a:defRPr>
            </a:lvl1pPr>
          </a:lstStyle>
          <a:p>
            <a:pPr>
              <a:defRPr/>
            </a:pPr>
            <a:fld id="{64E017BD-2A39-4032-BF6C-8F88F3E638F9}" type="slidenum">
              <a:rPr lang="en-US"/>
              <a:pPr>
                <a:defRPr/>
              </a:pPr>
              <a:t>‹#›</a:t>
            </a:fld>
            <a:endParaRPr lang="en-US"/>
          </a:p>
        </p:txBody>
      </p:sp>
    </p:spTree>
    <p:extLst>
      <p:ext uri="{BB962C8B-B14F-4D97-AF65-F5344CB8AC3E}">
        <p14:creationId xmlns:p14="http://schemas.microsoft.com/office/powerpoint/2010/main" val="218887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tint val="75000"/>
                  </a:schemeClr>
                </a:solidFill>
              </a:defRPr>
            </a:lvl1pPr>
          </a:lstStyle>
          <a:p>
            <a:pPr>
              <a:defRPr/>
            </a:pPr>
            <a:fld id="{F2CD8809-61DF-4CB0-A3D2-7EF250F782A7}" type="datetime1">
              <a:rPr lang="en-US"/>
              <a:pPr>
                <a:defRPr/>
              </a:pPr>
              <a:t>7/20/2024</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US"/>
              <a:t>PARUL INSTITUTE OF ENGINEERING &amp; TECHNOLOGY</a:t>
            </a:r>
          </a:p>
        </p:txBody>
      </p:sp>
      <p:sp>
        <p:nvSpPr>
          <p:cNvPr id="6" name="Slide Number Placeholder 5"/>
          <p:cNvSpPr>
            <a:spLocks noGrp="1"/>
          </p:cNvSpPr>
          <p:nvPr>
            <p:ph type="sldNum" sz="quarter" idx="12"/>
          </p:nvPr>
        </p:nvSpPr>
        <p:spPr/>
        <p:txBody>
          <a:bodyPr/>
          <a:lstStyle>
            <a:lvl1pPr>
              <a:defRPr>
                <a:solidFill>
                  <a:schemeClr val="tx1">
                    <a:tint val="75000"/>
                  </a:schemeClr>
                </a:solidFill>
              </a:defRPr>
            </a:lvl1pPr>
          </a:lstStyle>
          <a:p>
            <a:pPr>
              <a:defRPr/>
            </a:pPr>
            <a:fld id="{9643ACF9-2A4A-49C2-B7EF-A6F6F56625D5}" type="slidenum">
              <a:rPr lang="en-US"/>
              <a:pPr>
                <a:defRPr/>
              </a:pPr>
              <a:t>‹#›</a:t>
            </a:fld>
            <a:endParaRPr lang="en-US"/>
          </a:p>
        </p:txBody>
      </p:sp>
    </p:spTree>
    <p:extLst>
      <p:ext uri="{BB962C8B-B14F-4D97-AF65-F5344CB8AC3E}">
        <p14:creationId xmlns:p14="http://schemas.microsoft.com/office/powerpoint/2010/main" val="2325211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B4DE88D2-00AC-4C82-80B0-B425687BB3E6}"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a:defRPr/>
            </a:pPr>
            <a:fld id="{C69D1C80-B52C-43E9-8D03-C930CF1982ED}" type="slidenum">
              <a:rPr lang="en-US" altLang="en-US" smtClean="0"/>
              <a:pPr>
                <a:defRPr/>
              </a:pPr>
              <a:t>‹#›</a:t>
            </a:fld>
            <a:endParaRPr lang="en-US" altLang="en-US"/>
          </a:p>
        </p:txBody>
      </p:sp>
    </p:spTree>
    <p:extLst>
      <p:ext uri="{BB962C8B-B14F-4D97-AF65-F5344CB8AC3E}">
        <p14:creationId xmlns:p14="http://schemas.microsoft.com/office/powerpoint/2010/main" val="572056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305AC7C-690C-4B4D-A02A-B9A21A561357}"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387BA621-C399-4B64-B59C-25BB9C4333B4}" type="slidenum">
              <a:rPr lang="en-US" altLang="en-US" smtClean="0"/>
              <a:pPr>
                <a:defRPr/>
              </a:pPr>
              <a:t>‹#›</a:t>
            </a:fld>
            <a:endParaRPr lang="en-US" altLang="en-US"/>
          </a:p>
        </p:txBody>
      </p:sp>
    </p:spTree>
    <p:extLst>
      <p:ext uri="{BB962C8B-B14F-4D97-AF65-F5344CB8AC3E}">
        <p14:creationId xmlns:p14="http://schemas.microsoft.com/office/powerpoint/2010/main" val="3208022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450B354A-2440-4BC7-877D-663B3A5A0DD0}"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96850134-AD92-4A7E-8BA6-33220A652AC9}" type="slidenum">
              <a:rPr lang="en-US" altLang="en-US" smtClean="0"/>
              <a:pPr>
                <a:defRPr/>
              </a:pPr>
              <a:t>‹#›</a:t>
            </a:fld>
            <a:endParaRPr lang="en-US" altLang="en-US"/>
          </a:p>
        </p:txBody>
      </p:sp>
    </p:spTree>
    <p:extLst>
      <p:ext uri="{BB962C8B-B14F-4D97-AF65-F5344CB8AC3E}">
        <p14:creationId xmlns:p14="http://schemas.microsoft.com/office/powerpoint/2010/main" val="2978231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A2F8F876-308F-430E-A621-6837F8D0856E}"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a:defRPr/>
            </a:pPr>
            <a:fld id="{345B350C-BC79-4602-A45A-FEEC2B630626}" type="slidenum">
              <a:rPr lang="en-US" altLang="en-US" smtClean="0"/>
              <a:pPr>
                <a:defRPr/>
              </a:pPr>
              <a:t>‹#›</a:t>
            </a:fld>
            <a:endParaRPr lang="en-US" altLang="en-US"/>
          </a:p>
        </p:txBody>
      </p:sp>
    </p:spTree>
    <p:extLst>
      <p:ext uri="{BB962C8B-B14F-4D97-AF65-F5344CB8AC3E}">
        <p14:creationId xmlns:p14="http://schemas.microsoft.com/office/powerpoint/2010/main" val="1584162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AF5D039D-3732-4F39-8BB8-FD6B8B6F31CA}" type="datetime1">
              <a:rPr lang="en-US" altLang="en-US" smtClean="0"/>
              <a:pPr>
                <a:defRPr/>
              </a:pPr>
              <a:t>7/20/2024</a:t>
            </a:fld>
            <a:endParaRPr lang="en-US" altLang="en-US"/>
          </a:p>
        </p:txBody>
      </p:sp>
      <p:sp>
        <p:nvSpPr>
          <p:cNvPr id="8" name="Footer Placeholder 7"/>
          <p:cNvSpPr>
            <a:spLocks noGrp="1"/>
          </p:cNvSpPr>
          <p:nvPr>
            <p:ph type="ftr" sz="quarter" idx="11"/>
          </p:nvPr>
        </p:nvSpPr>
        <p:spPr/>
        <p:txBody>
          <a:bodyPr/>
          <a:lstStyle/>
          <a:p>
            <a:pPr>
              <a:defRPr/>
            </a:pPr>
            <a:endParaRPr lang="en-US"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pPr>
              <a:defRPr/>
            </a:pPr>
            <a:fld id="{FFC80113-755E-4ED4-8522-3072FC25F02B}" type="slidenum">
              <a:rPr lang="en-US" altLang="en-US" smtClean="0"/>
              <a:pPr>
                <a:defRPr/>
              </a:pPr>
              <a:t>‹#›</a:t>
            </a:fld>
            <a:endParaRPr lang="en-US" altLang="en-US"/>
          </a:p>
        </p:txBody>
      </p:sp>
    </p:spTree>
    <p:extLst>
      <p:ext uri="{BB962C8B-B14F-4D97-AF65-F5344CB8AC3E}">
        <p14:creationId xmlns:p14="http://schemas.microsoft.com/office/powerpoint/2010/main" val="1897793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ACB456E4-7DD7-4263-A19D-BEC1BA910135}" type="datetime1">
              <a:rPr lang="en-US" altLang="en-US" smtClean="0"/>
              <a:pPr>
                <a:defRPr/>
              </a:pPr>
              <a:t>7/20/2024</a:t>
            </a:fld>
            <a:endParaRPr lang="en-US" altLang="en-US"/>
          </a:p>
        </p:txBody>
      </p:sp>
      <p:sp>
        <p:nvSpPr>
          <p:cNvPr id="4" name="Footer Placeholder 3"/>
          <p:cNvSpPr>
            <a:spLocks noGrp="1"/>
          </p:cNvSpPr>
          <p:nvPr>
            <p:ph type="ftr" sz="quarter" idx="11"/>
          </p:nvPr>
        </p:nvSpPr>
        <p:spPr/>
        <p:txBody>
          <a:bodyPr/>
          <a:lstStyle/>
          <a:p>
            <a:pPr>
              <a:defRPr/>
            </a:pPr>
            <a:endParaRPr lang="en-US"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2ADCBB01-3F78-4753-B8E2-39FF2E703B73}" type="slidenum">
              <a:rPr lang="en-US" altLang="en-US" smtClean="0"/>
              <a:pPr>
                <a:defRPr/>
              </a:pPr>
              <a:t>‹#›</a:t>
            </a:fld>
            <a:endParaRPr lang="en-US" altLang="en-US"/>
          </a:p>
        </p:txBody>
      </p:sp>
    </p:spTree>
    <p:extLst>
      <p:ext uri="{BB962C8B-B14F-4D97-AF65-F5344CB8AC3E}">
        <p14:creationId xmlns:p14="http://schemas.microsoft.com/office/powerpoint/2010/main" val="2959805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BD9B288-48B0-468D-A1A0-376B55B351E9}" type="datetime1">
              <a:rPr lang="en-US" altLang="en-US" smtClean="0"/>
              <a:pPr>
                <a:defRPr/>
              </a:pPr>
              <a:t>7/20/2024</a:t>
            </a:fld>
            <a:endParaRPr lang="en-US" altLang="en-US"/>
          </a:p>
        </p:txBody>
      </p:sp>
      <p:sp>
        <p:nvSpPr>
          <p:cNvPr id="3" name="Footer Placeholder 2"/>
          <p:cNvSpPr>
            <a:spLocks noGrp="1"/>
          </p:cNvSpPr>
          <p:nvPr>
            <p:ph type="ftr" sz="quarter" idx="11"/>
          </p:nvPr>
        </p:nvSpPr>
        <p:spPr/>
        <p:txBody>
          <a:bodyPr/>
          <a:lstStyle/>
          <a:p>
            <a:pPr>
              <a:defRPr/>
            </a:pPr>
            <a:endParaRPr lang="en-US"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99C17D5B-AB86-4053-B3EA-4DD8A925F8B9}" type="slidenum">
              <a:rPr lang="en-US" altLang="en-US" smtClean="0"/>
              <a:pPr>
                <a:defRPr/>
              </a:pPr>
              <a:t>‹#›</a:t>
            </a:fld>
            <a:endParaRPr lang="en-US" altLang="en-US"/>
          </a:p>
        </p:txBody>
      </p:sp>
    </p:spTree>
    <p:extLst>
      <p:ext uri="{BB962C8B-B14F-4D97-AF65-F5344CB8AC3E}">
        <p14:creationId xmlns:p14="http://schemas.microsoft.com/office/powerpoint/2010/main" val="3867357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B1E0E091-BF1E-4788-BE54-6F22E3497034}"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436A1E29-168E-4D7F-B7C0-A4C272133F92}" type="slidenum">
              <a:rPr lang="en-US" altLang="en-US" smtClean="0"/>
              <a:pPr>
                <a:defRPr/>
              </a:pPr>
              <a:t>‹#›</a:t>
            </a:fld>
            <a:endParaRPr lang="en-US" altLang="en-US"/>
          </a:p>
        </p:txBody>
      </p:sp>
    </p:spTree>
    <p:extLst>
      <p:ext uri="{BB962C8B-B14F-4D97-AF65-F5344CB8AC3E}">
        <p14:creationId xmlns:p14="http://schemas.microsoft.com/office/powerpoint/2010/main" val="4066763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tint val="75000"/>
                  </a:schemeClr>
                </a:solidFill>
              </a:defRPr>
            </a:lvl1pPr>
          </a:lstStyle>
          <a:p>
            <a:pPr>
              <a:defRPr/>
            </a:pPr>
            <a:fld id="{97906973-C4D8-44A8-9EB5-78EB28FE0E32}" type="datetime1">
              <a:rPr lang="en-US"/>
              <a:pPr>
                <a:defRPr/>
              </a:pPr>
              <a:t>7/20/2024</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US"/>
              <a:t>PARUL INSTITUTE OF ENGINEERING &amp; TECHNOLOGY</a:t>
            </a:r>
          </a:p>
        </p:txBody>
      </p:sp>
      <p:sp>
        <p:nvSpPr>
          <p:cNvPr id="6" name="Slide Number Placeholder 5"/>
          <p:cNvSpPr>
            <a:spLocks noGrp="1"/>
          </p:cNvSpPr>
          <p:nvPr>
            <p:ph type="sldNum" sz="quarter" idx="12"/>
          </p:nvPr>
        </p:nvSpPr>
        <p:spPr/>
        <p:txBody>
          <a:bodyPr/>
          <a:lstStyle>
            <a:lvl1pPr>
              <a:defRPr>
                <a:solidFill>
                  <a:schemeClr val="tx1">
                    <a:tint val="75000"/>
                  </a:schemeClr>
                </a:solidFill>
              </a:defRPr>
            </a:lvl1pPr>
          </a:lstStyle>
          <a:p>
            <a:pPr>
              <a:defRPr/>
            </a:pPr>
            <a:fld id="{04A3DCD4-C83E-4B5F-A7ED-520327ED3F41}" type="slidenum">
              <a:rPr lang="en-US"/>
              <a:pPr>
                <a:defRPr/>
              </a:pPr>
              <a:t>‹#›</a:t>
            </a:fld>
            <a:endParaRPr lang="en-US"/>
          </a:p>
        </p:txBody>
      </p:sp>
    </p:spTree>
    <p:extLst>
      <p:ext uri="{BB962C8B-B14F-4D97-AF65-F5344CB8AC3E}">
        <p14:creationId xmlns:p14="http://schemas.microsoft.com/office/powerpoint/2010/main" val="751942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8DA9BC9-6314-4C14-87F4-17005E9DF1A5}"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B8F3D954-CEAA-4376-A927-CE725B090A2E}" type="slidenum">
              <a:rPr lang="en-US" altLang="en-US" smtClean="0"/>
              <a:pPr>
                <a:defRPr/>
              </a:pPr>
              <a:t>‹#›</a:t>
            </a:fld>
            <a:endParaRPr lang="en-US" altLang="en-US"/>
          </a:p>
        </p:txBody>
      </p:sp>
    </p:spTree>
    <p:extLst>
      <p:ext uri="{BB962C8B-B14F-4D97-AF65-F5344CB8AC3E}">
        <p14:creationId xmlns:p14="http://schemas.microsoft.com/office/powerpoint/2010/main" val="165432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3A8F3F2E-2E07-43E6-BA19-47284F31D3FD}"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8F5518E1-D836-43AD-9C7F-29BDD89106A8}" type="slidenum">
              <a:rPr lang="en-US" altLang="en-US" smtClean="0"/>
              <a:pPr>
                <a:defRPr/>
              </a:pPr>
              <a:t>‹#›</a:t>
            </a:fld>
            <a:endParaRPr lang="en-US" altLang="en-US"/>
          </a:p>
        </p:txBody>
      </p:sp>
    </p:spTree>
    <p:extLst>
      <p:ext uri="{BB962C8B-B14F-4D97-AF65-F5344CB8AC3E}">
        <p14:creationId xmlns:p14="http://schemas.microsoft.com/office/powerpoint/2010/main" val="3510273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3A8F3F2E-2E07-43E6-BA19-47284F31D3FD}"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8F5518E1-D836-43AD-9C7F-29BDD89106A8}" type="slidenum">
              <a:rPr lang="en-US" altLang="en-US" smtClean="0"/>
              <a:pPr>
                <a:defRPr/>
              </a:pPr>
              <a:t>‹#›</a:t>
            </a:fld>
            <a:endParaRPr lang="en-US"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625959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3A8F3F2E-2E07-43E6-BA19-47284F31D3FD}"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8F5518E1-D836-43AD-9C7F-29BDD89106A8}" type="slidenum">
              <a:rPr lang="en-US" altLang="en-US" smtClean="0"/>
              <a:pPr>
                <a:defRPr/>
              </a:pPr>
              <a:t>‹#›</a:t>
            </a:fld>
            <a:endParaRPr lang="en-US" altLang="en-US"/>
          </a:p>
        </p:txBody>
      </p:sp>
    </p:spTree>
    <p:extLst>
      <p:ext uri="{BB962C8B-B14F-4D97-AF65-F5344CB8AC3E}">
        <p14:creationId xmlns:p14="http://schemas.microsoft.com/office/powerpoint/2010/main" val="280303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3A8F3F2E-2E07-43E6-BA19-47284F31D3FD}"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8F5518E1-D836-43AD-9C7F-29BDD89106A8}" type="slidenum">
              <a:rPr lang="en-US" altLang="en-US" smtClean="0"/>
              <a:pPr>
                <a:defRPr/>
              </a:pPr>
              <a:t>‹#›</a:t>
            </a:fld>
            <a:endParaRPr lang="en-US"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76362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3A8F3F2E-2E07-43E6-BA19-47284F31D3FD}"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8F5518E1-D836-43AD-9C7F-29BDD89106A8}" type="slidenum">
              <a:rPr lang="en-US" altLang="en-US" smtClean="0"/>
              <a:pPr>
                <a:defRPr/>
              </a:pPr>
              <a:t>‹#›</a:t>
            </a:fld>
            <a:endParaRPr lang="en-US" altLang="en-US"/>
          </a:p>
        </p:txBody>
      </p:sp>
    </p:spTree>
    <p:extLst>
      <p:ext uri="{BB962C8B-B14F-4D97-AF65-F5344CB8AC3E}">
        <p14:creationId xmlns:p14="http://schemas.microsoft.com/office/powerpoint/2010/main" val="3086503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463A7B6E-3C22-48DA-BE9A-C830A871B4FA}"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F25E289D-51A0-41EE-9C05-3782486D7557}" type="slidenum">
              <a:rPr lang="en-US" altLang="en-US" smtClean="0"/>
              <a:pPr>
                <a:defRPr/>
              </a:pPr>
              <a:t>‹#›</a:t>
            </a:fld>
            <a:endParaRPr lang="en-US" altLang="en-US"/>
          </a:p>
        </p:txBody>
      </p:sp>
    </p:spTree>
    <p:extLst>
      <p:ext uri="{BB962C8B-B14F-4D97-AF65-F5344CB8AC3E}">
        <p14:creationId xmlns:p14="http://schemas.microsoft.com/office/powerpoint/2010/main" val="19906718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9DB5D43-BCE3-4641-A55D-67760A558F5E}"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99E625E6-9BAF-4711-890E-9A5185EF0A76}" type="slidenum">
              <a:rPr lang="en-US" altLang="en-US" smtClean="0"/>
              <a:pPr>
                <a:defRPr/>
              </a:pPr>
              <a:t>‹#›</a:t>
            </a:fld>
            <a:endParaRPr lang="en-US" altLang="en-US"/>
          </a:p>
        </p:txBody>
      </p:sp>
    </p:spTree>
    <p:extLst>
      <p:ext uri="{BB962C8B-B14F-4D97-AF65-F5344CB8AC3E}">
        <p14:creationId xmlns:p14="http://schemas.microsoft.com/office/powerpoint/2010/main" val="18596011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92E035FC-1B88-4225-BDD9-FB2BC6E74829}"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a:defRPr/>
            </a:pPr>
            <a:fld id="{4DCE36D9-4FE7-4E69-A43F-4D6379110A08}" type="slidenum">
              <a:rPr lang="en-US" altLang="en-US" smtClean="0"/>
              <a:pPr>
                <a:defRPr/>
              </a:pPr>
              <a:t>‹#›</a:t>
            </a:fld>
            <a:endParaRPr lang="en-US" altLang="en-US"/>
          </a:p>
        </p:txBody>
      </p:sp>
    </p:spTree>
    <p:extLst>
      <p:ext uri="{BB962C8B-B14F-4D97-AF65-F5344CB8AC3E}">
        <p14:creationId xmlns:p14="http://schemas.microsoft.com/office/powerpoint/2010/main" val="3878126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F8FDD8FA-7551-4B81-8F85-BC1B6E2EB803}"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9D5332E0-DE82-4CA3-AD1A-3D11909C113E}" type="slidenum">
              <a:rPr lang="en-US" altLang="en-US" smtClean="0"/>
              <a:pPr>
                <a:defRPr/>
              </a:pPr>
              <a:t>‹#›</a:t>
            </a:fld>
            <a:endParaRPr lang="en-US" altLang="en-US"/>
          </a:p>
        </p:txBody>
      </p:sp>
    </p:spTree>
    <p:extLst>
      <p:ext uri="{BB962C8B-B14F-4D97-AF65-F5344CB8AC3E}">
        <p14:creationId xmlns:p14="http://schemas.microsoft.com/office/powerpoint/2010/main" val="761373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tint val="75000"/>
                  </a:schemeClr>
                </a:solidFill>
              </a:defRPr>
            </a:lvl1pPr>
          </a:lstStyle>
          <a:p>
            <a:pPr>
              <a:defRPr/>
            </a:pPr>
            <a:fld id="{5010AA4C-A09D-484E-B1EE-E49BB9E78640}" type="datetime1">
              <a:rPr lang="en-US"/>
              <a:pPr>
                <a:defRPr/>
              </a:pPr>
              <a:t>7/20/2024</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US"/>
              <a:t>PARUL INSTITUTE OF ENGINEERING &amp; TECHNOLOGY</a:t>
            </a:r>
          </a:p>
        </p:txBody>
      </p:sp>
      <p:sp>
        <p:nvSpPr>
          <p:cNvPr id="6" name="Slide Number Placeholder 5"/>
          <p:cNvSpPr>
            <a:spLocks noGrp="1"/>
          </p:cNvSpPr>
          <p:nvPr>
            <p:ph type="sldNum" sz="quarter" idx="12"/>
          </p:nvPr>
        </p:nvSpPr>
        <p:spPr/>
        <p:txBody>
          <a:bodyPr/>
          <a:lstStyle>
            <a:lvl1pPr>
              <a:defRPr>
                <a:solidFill>
                  <a:schemeClr val="tx1">
                    <a:tint val="75000"/>
                  </a:schemeClr>
                </a:solidFill>
              </a:defRPr>
            </a:lvl1pPr>
          </a:lstStyle>
          <a:p>
            <a:pPr>
              <a:defRPr/>
            </a:pPr>
            <a:fld id="{211BA05D-3471-4572-8FAA-4B960EB658C8}" type="slidenum">
              <a:rPr lang="en-US"/>
              <a:pPr>
                <a:defRPr/>
              </a:pPr>
              <a:t>‹#›</a:t>
            </a:fld>
            <a:endParaRPr lang="en-US"/>
          </a:p>
        </p:txBody>
      </p:sp>
    </p:spTree>
    <p:extLst>
      <p:ext uri="{BB962C8B-B14F-4D97-AF65-F5344CB8AC3E}">
        <p14:creationId xmlns:p14="http://schemas.microsoft.com/office/powerpoint/2010/main" val="118138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73009230-C6F9-40EB-B807-4BDF9AD42AF7}"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FB26826C-DB15-4087-9F83-48BC0BF6EB35}" type="slidenum">
              <a:rPr lang="en-US" altLang="en-US" smtClean="0"/>
              <a:pPr>
                <a:defRPr/>
              </a:pPr>
              <a:t>‹#›</a:t>
            </a:fld>
            <a:endParaRPr lang="en-US" altLang="en-US"/>
          </a:p>
        </p:txBody>
      </p:sp>
    </p:spTree>
    <p:extLst>
      <p:ext uri="{BB962C8B-B14F-4D97-AF65-F5344CB8AC3E}">
        <p14:creationId xmlns:p14="http://schemas.microsoft.com/office/powerpoint/2010/main" val="1378159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2FCFB9BB-A541-4FEF-99A7-52FD4A0696AF}"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a:defRPr/>
            </a:pPr>
            <a:fld id="{57B256D8-1D65-4FEF-8160-A36A93FEDC6E}" type="slidenum">
              <a:rPr lang="en-US" altLang="en-US" smtClean="0"/>
              <a:pPr>
                <a:defRPr/>
              </a:pPr>
              <a:t>‹#›</a:t>
            </a:fld>
            <a:endParaRPr lang="en-US" altLang="en-US"/>
          </a:p>
        </p:txBody>
      </p:sp>
    </p:spTree>
    <p:extLst>
      <p:ext uri="{BB962C8B-B14F-4D97-AF65-F5344CB8AC3E}">
        <p14:creationId xmlns:p14="http://schemas.microsoft.com/office/powerpoint/2010/main" val="30463347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999A4238-12C5-4760-98CE-6A74866FCD55}" type="datetime1">
              <a:rPr lang="en-US" altLang="en-US" smtClean="0"/>
              <a:pPr>
                <a:defRPr/>
              </a:pPr>
              <a:t>7/20/2024</a:t>
            </a:fld>
            <a:endParaRPr lang="en-US" altLang="en-US"/>
          </a:p>
        </p:txBody>
      </p:sp>
      <p:sp>
        <p:nvSpPr>
          <p:cNvPr id="8" name="Footer Placeholder 7"/>
          <p:cNvSpPr>
            <a:spLocks noGrp="1"/>
          </p:cNvSpPr>
          <p:nvPr>
            <p:ph type="ftr" sz="quarter" idx="11"/>
          </p:nvPr>
        </p:nvSpPr>
        <p:spPr/>
        <p:txBody>
          <a:bodyPr/>
          <a:lstStyle/>
          <a:p>
            <a:pPr>
              <a:defRPr/>
            </a:pPr>
            <a:endParaRPr lang="en-US"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pPr>
              <a:defRPr/>
            </a:pPr>
            <a:fld id="{9A4939ED-97CE-4F4B-98F3-5917A61BDEA4}" type="slidenum">
              <a:rPr lang="en-US" altLang="en-US" smtClean="0"/>
              <a:pPr>
                <a:defRPr/>
              </a:pPr>
              <a:t>‹#›</a:t>
            </a:fld>
            <a:endParaRPr lang="en-US" altLang="en-US"/>
          </a:p>
        </p:txBody>
      </p:sp>
    </p:spTree>
    <p:extLst>
      <p:ext uri="{BB962C8B-B14F-4D97-AF65-F5344CB8AC3E}">
        <p14:creationId xmlns:p14="http://schemas.microsoft.com/office/powerpoint/2010/main" val="40841490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39A3E8E4-6FFC-4CB1-AFC6-7742CF2EC474}" type="datetime1">
              <a:rPr lang="en-US" altLang="en-US" smtClean="0"/>
              <a:pPr>
                <a:defRPr/>
              </a:pPr>
              <a:t>7/20/2024</a:t>
            </a:fld>
            <a:endParaRPr lang="en-US" altLang="en-US"/>
          </a:p>
        </p:txBody>
      </p:sp>
      <p:sp>
        <p:nvSpPr>
          <p:cNvPr id="4" name="Footer Placeholder 3"/>
          <p:cNvSpPr>
            <a:spLocks noGrp="1"/>
          </p:cNvSpPr>
          <p:nvPr>
            <p:ph type="ftr" sz="quarter" idx="11"/>
          </p:nvPr>
        </p:nvSpPr>
        <p:spPr/>
        <p:txBody>
          <a:bodyPr/>
          <a:lstStyle/>
          <a:p>
            <a:pPr>
              <a:defRPr/>
            </a:pPr>
            <a:endParaRPr lang="en-US"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317580F2-45C2-49A1-AD6A-E346FC692754}" type="slidenum">
              <a:rPr lang="en-US" altLang="en-US" smtClean="0"/>
              <a:pPr>
                <a:defRPr/>
              </a:pPr>
              <a:t>‹#›</a:t>
            </a:fld>
            <a:endParaRPr lang="en-US" altLang="en-US"/>
          </a:p>
        </p:txBody>
      </p:sp>
    </p:spTree>
    <p:extLst>
      <p:ext uri="{BB962C8B-B14F-4D97-AF65-F5344CB8AC3E}">
        <p14:creationId xmlns:p14="http://schemas.microsoft.com/office/powerpoint/2010/main" val="1731241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B0F79614-E038-4B87-96AF-852B0AA48E74}" type="datetime1">
              <a:rPr lang="en-US" altLang="en-US" smtClean="0"/>
              <a:pPr>
                <a:defRPr/>
              </a:pPr>
              <a:t>7/20/2024</a:t>
            </a:fld>
            <a:endParaRPr lang="en-US" altLang="en-US"/>
          </a:p>
        </p:txBody>
      </p:sp>
      <p:sp>
        <p:nvSpPr>
          <p:cNvPr id="3" name="Footer Placeholder 2"/>
          <p:cNvSpPr>
            <a:spLocks noGrp="1"/>
          </p:cNvSpPr>
          <p:nvPr>
            <p:ph type="ftr" sz="quarter" idx="11"/>
          </p:nvPr>
        </p:nvSpPr>
        <p:spPr/>
        <p:txBody>
          <a:bodyPr/>
          <a:lstStyle/>
          <a:p>
            <a:pPr>
              <a:defRPr/>
            </a:pPr>
            <a:endParaRPr lang="en-US"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D218C30E-8482-46F7-AFB4-4654B74980CD}" type="slidenum">
              <a:rPr lang="en-US" altLang="en-US" smtClean="0"/>
              <a:pPr>
                <a:defRPr/>
              </a:pPr>
              <a:t>‹#›</a:t>
            </a:fld>
            <a:endParaRPr lang="en-US" altLang="en-US"/>
          </a:p>
        </p:txBody>
      </p:sp>
    </p:spTree>
    <p:extLst>
      <p:ext uri="{BB962C8B-B14F-4D97-AF65-F5344CB8AC3E}">
        <p14:creationId xmlns:p14="http://schemas.microsoft.com/office/powerpoint/2010/main" val="130831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8805C7D-11D0-4ACB-873C-74C3C21CEB96}"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5FA6A481-E5D7-43E3-8AAD-119E9C0AD283}" type="slidenum">
              <a:rPr lang="en-US" altLang="en-US" smtClean="0"/>
              <a:pPr>
                <a:defRPr/>
              </a:pPr>
              <a:t>‹#›</a:t>
            </a:fld>
            <a:endParaRPr lang="en-US" altLang="en-US"/>
          </a:p>
        </p:txBody>
      </p:sp>
    </p:spTree>
    <p:extLst>
      <p:ext uri="{BB962C8B-B14F-4D97-AF65-F5344CB8AC3E}">
        <p14:creationId xmlns:p14="http://schemas.microsoft.com/office/powerpoint/2010/main" val="19131727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2559981-5EAC-46D2-8442-F47F4C11E8CA}"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88BCF577-7126-43A5-B2FB-BFD8ADB63C7F}" type="slidenum">
              <a:rPr lang="en-US" altLang="en-US" smtClean="0"/>
              <a:pPr>
                <a:defRPr/>
              </a:pPr>
              <a:t>‹#›</a:t>
            </a:fld>
            <a:endParaRPr lang="en-US" altLang="en-US"/>
          </a:p>
        </p:txBody>
      </p:sp>
    </p:spTree>
    <p:extLst>
      <p:ext uri="{BB962C8B-B14F-4D97-AF65-F5344CB8AC3E}">
        <p14:creationId xmlns:p14="http://schemas.microsoft.com/office/powerpoint/2010/main" val="39936009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BA774730-E572-4ED3-81FB-F2CA6B5C18FD}"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CAA41CCD-2BB5-4B0B-8197-B235A9A6B338}" type="slidenum">
              <a:rPr lang="en-US" altLang="en-US" smtClean="0"/>
              <a:pPr>
                <a:defRPr/>
              </a:pPr>
              <a:t>‹#›</a:t>
            </a:fld>
            <a:endParaRPr lang="en-US" altLang="en-US"/>
          </a:p>
        </p:txBody>
      </p:sp>
    </p:spTree>
    <p:extLst>
      <p:ext uri="{BB962C8B-B14F-4D97-AF65-F5344CB8AC3E}">
        <p14:creationId xmlns:p14="http://schemas.microsoft.com/office/powerpoint/2010/main" val="1050750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BA774730-E572-4ED3-81FB-F2CA6B5C18FD}"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defRPr/>
            </a:pPr>
            <a:fld id="{CAA41CCD-2BB5-4B0B-8197-B235A9A6B338}" type="slidenum">
              <a:rPr lang="en-US" altLang="en-US" smtClean="0"/>
              <a:pPr>
                <a:defRPr/>
              </a:pPr>
              <a:t>‹#›</a:t>
            </a:fld>
            <a:endParaRPr lang="en-US"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1437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BA774730-E572-4ED3-81FB-F2CA6B5C18FD}"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CAA41CCD-2BB5-4B0B-8197-B235A9A6B338}" type="slidenum">
              <a:rPr lang="en-US" altLang="en-US" smtClean="0"/>
              <a:pPr>
                <a:defRPr/>
              </a:pPr>
              <a:t>‹#›</a:t>
            </a:fld>
            <a:endParaRPr lang="en-US" altLang="en-US"/>
          </a:p>
        </p:txBody>
      </p:sp>
    </p:spTree>
    <p:extLst>
      <p:ext uri="{BB962C8B-B14F-4D97-AF65-F5344CB8AC3E}">
        <p14:creationId xmlns:p14="http://schemas.microsoft.com/office/powerpoint/2010/main" val="4071842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solidFill>
                  <a:schemeClr val="tx1">
                    <a:tint val="75000"/>
                  </a:schemeClr>
                </a:solidFill>
              </a:defRPr>
            </a:lvl1pPr>
          </a:lstStyle>
          <a:p>
            <a:pPr>
              <a:defRPr/>
            </a:pPr>
            <a:fld id="{3F200F65-46EB-4CA6-9055-E07F6869AA2A}" type="datetime1">
              <a:rPr lang="en-US"/>
              <a:pPr>
                <a:defRPr/>
              </a:pPr>
              <a:t>7/20/2024</a:t>
            </a:fld>
            <a:endParaRPr lang="en-US"/>
          </a:p>
        </p:txBody>
      </p:sp>
      <p:sp>
        <p:nvSpPr>
          <p:cNvPr id="6" name="Footer Placeholder 5"/>
          <p:cNvSpPr>
            <a:spLocks noGrp="1"/>
          </p:cNvSpPr>
          <p:nvPr>
            <p:ph type="ftr" sz="quarter" idx="11"/>
          </p:nvPr>
        </p:nvSpPr>
        <p:spPr/>
        <p:txBody>
          <a:bodyPr/>
          <a:lstStyle>
            <a:lvl1pPr>
              <a:defRPr>
                <a:solidFill>
                  <a:schemeClr val="tx1">
                    <a:tint val="75000"/>
                  </a:schemeClr>
                </a:solidFill>
              </a:defRPr>
            </a:lvl1pPr>
          </a:lstStyle>
          <a:p>
            <a:pPr>
              <a:defRPr/>
            </a:pPr>
            <a:r>
              <a:rPr lang="en-US"/>
              <a:t>PARUL INSTITUTE OF ENGINEERING &amp; TECHNOLOGY</a:t>
            </a:r>
          </a:p>
        </p:txBody>
      </p:sp>
      <p:sp>
        <p:nvSpPr>
          <p:cNvPr id="7" name="Slide Number Placeholder 6"/>
          <p:cNvSpPr>
            <a:spLocks noGrp="1"/>
          </p:cNvSpPr>
          <p:nvPr>
            <p:ph type="sldNum" sz="quarter" idx="12"/>
          </p:nvPr>
        </p:nvSpPr>
        <p:spPr/>
        <p:txBody>
          <a:bodyPr/>
          <a:lstStyle>
            <a:lvl1pPr>
              <a:defRPr>
                <a:solidFill>
                  <a:schemeClr val="tx1">
                    <a:tint val="75000"/>
                  </a:schemeClr>
                </a:solidFill>
              </a:defRPr>
            </a:lvl1pPr>
          </a:lstStyle>
          <a:p>
            <a:pPr>
              <a:defRPr/>
            </a:pPr>
            <a:fld id="{04420DA3-8B6B-464F-8430-4CD8D46C3976}" type="slidenum">
              <a:rPr lang="en-US"/>
              <a:pPr>
                <a:defRPr/>
              </a:pPr>
              <a:t>‹#›</a:t>
            </a:fld>
            <a:endParaRPr lang="en-US"/>
          </a:p>
        </p:txBody>
      </p:sp>
    </p:spTree>
    <p:extLst>
      <p:ext uri="{BB962C8B-B14F-4D97-AF65-F5344CB8AC3E}">
        <p14:creationId xmlns:p14="http://schemas.microsoft.com/office/powerpoint/2010/main" val="3496501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BA774730-E572-4ED3-81FB-F2CA6B5C18FD}"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CAA41CCD-2BB5-4B0B-8197-B235A9A6B338}" type="slidenum">
              <a:rPr lang="en-US" altLang="en-US" smtClean="0"/>
              <a:pPr>
                <a:defRPr/>
              </a:pPr>
              <a:t>‹#›</a:t>
            </a:fld>
            <a:endParaRPr lang="en-US"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175924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BA774730-E572-4ED3-81FB-F2CA6B5C18FD}" type="datetime1">
              <a:rPr lang="en-US" altLang="en-US" smtClean="0"/>
              <a:pPr>
                <a:defRPr/>
              </a:pPr>
              <a:t>7/20/2024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defRPr/>
            </a:pPr>
            <a:fld id="{CAA41CCD-2BB5-4B0B-8197-B235A9A6B338}" type="slidenum">
              <a:rPr lang="en-US" altLang="en-US" smtClean="0"/>
              <a:pPr>
                <a:defRPr/>
              </a:pPr>
              <a:t>‹#›</a:t>
            </a:fld>
            <a:endParaRPr lang="en-US" altLang="en-US"/>
          </a:p>
        </p:txBody>
      </p:sp>
    </p:spTree>
    <p:extLst>
      <p:ext uri="{BB962C8B-B14F-4D97-AF65-F5344CB8AC3E}">
        <p14:creationId xmlns:p14="http://schemas.microsoft.com/office/powerpoint/2010/main" val="6606496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F6989F38-6D76-4F35-A174-C2C089BAA1D1}"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BA06679F-B4BC-4523-AFB7-C048A12B44BE}" type="slidenum">
              <a:rPr lang="en-US" altLang="en-US" smtClean="0"/>
              <a:pPr>
                <a:defRPr/>
              </a:pPr>
              <a:t>‹#›</a:t>
            </a:fld>
            <a:endParaRPr lang="en-US" altLang="en-US"/>
          </a:p>
        </p:txBody>
      </p:sp>
    </p:spTree>
    <p:extLst>
      <p:ext uri="{BB962C8B-B14F-4D97-AF65-F5344CB8AC3E}">
        <p14:creationId xmlns:p14="http://schemas.microsoft.com/office/powerpoint/2010/main" val="1147105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D0B5B01A-B75A-42AE-87F0-BE112B198E30}" type="datetime1">
              <a:rPr lang="en-US" altLang="en-US" smtClean="0"/>
              <a:pPr>
                <a:defRPr/>
              </a:pPr>
              <a:t>7/20/2024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65302AB9-2E07-4FDB-95AB-E5B1C72375EA}" type="slidenum">
              <a:rPr lang="en-US" altLang="en-US" smtClean="0"/>
              <a:pPr>
                <a:defRPr/>
              </a:pPr>
              <a:t>‹#›</a:t>
            </a:fld>
            <a:endParaRPr lang="en-US" altLang="en-US"/>
          </a:p>
        </p:txBody>
      </p:sp>
    </p:spTree>
    <p:extLst>
      <p:ext uri="{BB962C8B-B14F-4D97-AF65-F5344CB8AC3E}">
        <p14:creationId xmlns:p14="http://schemas.microsoft.com/office/powerpoint/2010/main" val="334220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solidFill>
                  <a:schemeClr val="tx1">
                    <a:tint val="75000"/>
                  </a:schemeClr>
                </a:solidFill>
              </a:defRPr>
            </a:lvl1pPr>
          </a:lstStyle>
          <a:p>
            <a:pPr>
              <a:defRPr/>
            </a:pPr>
            <a:fld id="{4B9FD870-E314-471B-8C3C-75EB12E89608}" type="datetime1">
              <a:rPr lang="en-US"/>
              <a:pPr>
                <a:defRPr/>
              </a:pPr>
              <a:t>7/20/2024</a:t>
            </a:fld>
            <a:endParaRPr lang="en-US"/>
          </a:p>
        </p:txBody>
      </p:sp>
      <p:sp>
        <p:nvSpPr>
          <p:cNvPr id="8" name="Footer Placeholder 7"/>
          <p:cNvSpPr>
            <a:spLocks noGrp="1"/>
          </p:cNvSpPr>
          <p:nvPr>
            <p:ph type="ftr" sz="quarter" idx="11"/>
          </p:nvPr>
        </p:nvSpPr>
        <p:spPr/>
        <p:txBody>
          <a:bodyPr/>
          <a:lstStyle>
            <a:lvl1pPr>
              <a:defRPr>
                <a:solidFill>
                  <a:schemeClr val="tx1">
                    <a:tint val="75000"/>
                  </a:schemeClr>
                </a:solidFill>
              </a:defRPr>
            </a:lvl1pPr>
          </a:lstStyle>
          <a:p>
            <a:pPr>
              <a:defRPr/>
            </a:pPr>
            <a:r>
              <a:rPr lang="en-US"/>
              <a:t>PARUL INSTITUTE OF ENGINEERING &amp; TECHNOLOGY</a:t>
            </a:r>
          </a:p>
        </p:txBody>
      </p:sp>
      <p:sp>
        <p:nvSpPr>
          <p:cNvPr id="9" name="Slide Number Placeholder 8"/>
          <p:cNvSpPr>
            <a:spLocks noGrp="1"/>
          </p:cNvSpPr>
          <p:nvPr>
            <p:ph type="sldNum" sz="quarter" idx="12"/>
          </p:nvPr>
        </p:nvSpPr>
        <p:spPr/>
        <p:txBody>
          <a:bodyPr/>
          <a:lstStyle>
            <a:lvl1pPr>
              <a:defRPr>
                <a:solidFill>
                  <a:schemeClr val="tx1">
                    <a:tint val="75000"/>
                  </a:schemeClr>
                </a:solidFill>
              </a:defRPr>
            </a:lvl1pPr>
          </a:lstStyle>
          <a:p>
            <a:pPr>
              <a:defRPr/>
            </a:pPr>
            <a:fld id="{E8483CF3-DB10-4A54-B479-8392A05C623D}" type="slidenum">
              <a:rPr lang="en-US"/>
              <a:pPr>
                <a:defRPr/>
              </a:pPr>
              <a:t>‹#›</a:t>
            </a:fld>
            <a:endParaRPr lang="en-US"/>
          </a:p>
        </p:txBody>
      </p:sp>
    </p:spTree>
    <p:extLst>
      <p:ext uri="{BB962C8B-B14F-4D97-AF65-F5344CB8AC3E}">
        <p14:creationId xmlns:p14="http://schemas.microsoft.com/office/powerpoint/2010/main" val="286896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chemeClr val="tx1">
                    <a:tint val="75000"/>
                  </a:schemeClr>
                </a:solidFill>
              </a:defRPr>
            </a:lvl1pPr>
          </a:lstStyle>
          <a:p>
            <a:pPr>
              <a:defRPr/>
            </a:pPr>
            <a:fld id="{2923FF0F-A733-414C-9480-C4DF88781995}" type="datetime1">
              <a:rPr lang="en-US"/>
              <a:pPr>
                <a:defRPr/>
              </a:pPr>
              <a:t>7/20/2024</a:t>
            </a:fld>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US"/>
              <a:t>PARUL INSTITUTE OF ENGINEERING &amp; TECHNOLOGY</a:t>
            </a:r>
          </a:p>
        </p:txBody>
      </p:sp>
      <p:sp>
        <p:nvSpPr>
          <p:cNvPr id="5" name="Slide Number Placeholder 4"/>
          <p:cNvSpPr>
            <a:spLocks noGrp="1"/>
          </p:cNvSpPr>
          <p:nvPr>
            <p:ph type="sldNum" sz="quarter" idx="12"/>
          </p:nvPr>
        </p:nvSpPr>
        <p:spPr/>
        <p:txBody>
          <a:bodyPr/>
          <a:lstStyle>
            <a:lvl1pPr>
              <a:defRPr>
                <a:solidFill>
                  <a:schemeClr val="tx1">
                    <a:tint val="75000"/>
                  </a:schemeClr>
                </a:solidFill>
              </a:defRPr>
            </a:lvl1pPr>
          </a:lstStyle>
          <a:p>
            <a:pPr>
              <a:defRPr/>
            </a:pPr>
            <a:fld id="{EA00D260-E46F-4648-A6C3-97551C95A9C6}" type="slidenum">
              <a:rPr lang="en-US"/>
              <a:pPr>
                <a:defRPr/>
              </a:pPr>
              <a:t>‹#›</a:t>
            </a:fld>
            <a:endParaRPr lang="en-US"/>
          </a:p>
        </p:txBody>
      </p:sp>
    </p:spTree>
    <p:extLst>
      <p:ext uri="{BB962C8B-B14F-4D97-AF65-F5344CB8AC3E}">
        <p14:creationId xmlns:p14="http://schemas.microsoft.com/office/powerpoint/2010/main" val="564381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tint val="75000"/>
                  </a:schemeClr>
                </a:solidFill>
              </a:defRPr>
            </a:lvl1pPr>
          </a:lstStyle>
          <a:p>
            <a:pPr>
              <a:defRPr/>
            </a:pPr>
            <a:fld id="{367AEE66-B1B8-4BD2-A274-0EEF6368D9B9}" type="datetime1">
              <a:rPr lang="en-US"/>
              <a:pPr>
                <a:defRPr/>
              </a:pPr>
              <a:t>7/20/2024</a:t>
            </a:fld>
            <a:endParaRPr lang="en-US"/>
          </a:p>
        </p:txBody>
      </p:sp>
      <p:sp>
        <p:nvSpPr>
          <p:cNvPr id="3" name="Footer Placeholder 2"/>
          <p:cNvSpPr>
            <a:spLocks noGrp="1"/>
          </p:cNvSpPr>
          <p:nvPr>
            <p:ph type="ftr" sz="quarter" idx="11"/>
          </p:nvPr>
        </p:nvSpPr>
        <p:spPr/>
        <p:txBody>
          <a:bodyPr/>
          <a:lstStyle>
            <a:lvl1pPr>
              <a:defRPr>
                <a:solidFill>
                  <a:schemeClr val="tx1">
                    <a:tint val="75000"/>
                  </a:schemeClr>
                </a:solidFill>
              </a:defRPr>
            </a:lvl1pPr>
          </a:lstStyle>
          <a:p>
            <a:pPr>
              <a:defRPr/>
            </a:pPr>
            <a:r>
              <a:rPr lang="en-US"/>
              <a:t>PARUL INSTITUTE OF ENGINEERING &amp; TECHNOLOGY</a:t>
            </a:r>
          </a:p>
        </p:txBody>
      </p:sp>
      <p:sp>
        <p:nvSpPr>
          <p:cNvPr id="4" name="Slide Number Placeholder 3"/>
          <p:cNvSpPr>
            <a:spLocks noGrp="1"/>
          </p:cNvSpPr>
          <p:nvPr>
            <p:ph type="sldNum" sz="quarter" idx="12"/>
          </p:nvPr>
        </p:nvSpPr>
        <p:spPr/>
        <p:txBody>
          <a:bodyPr/>
          <a:lstStyle>
            <a:lvl1pPr>
              <a:defRPr>
                <a:solidFill>
                  <a:schemeClr val="tx1">
                    <a:tint val="75000"/>
                  </a:schemeClr>
                </a:solidFill>
              </a:defRPr>
            </a:lvl1pPr>
          </a:lstStyle>
          <a:p>
            <a:pPr>
              <a:defRPr/>
            </a:pPr>
            <a:fld id="{BDEC5DCA-F577-4866-8880-C465698A39C1}" type="slidenum">
              <a:rPr lang="en-US"/>
              <a:pPr>
                <a:defRPr/>
              </a:pPr>
              <a:t>‹#›</a:t>
            </a:fld>
            <a:endParaRPr lang="en-US"/>
          </a:p>
        </p:txBody>
      </p:sp>
    </p:spTree>
    <p:extLst>
      <p:ext uri="{BB962C8B-B14F-4D97-AF65-F5344CB8AC3E}">
        <p14:creationId xmlns:p14="http://schemas.microsoft.com/office/powerpoint/2010/main" val="2027478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1">
                    <a:tint val="75000"/>
                  </a:schemeClr>
                </a:solidFill>
              </a:defRPr>
            </a:lvl1pPr>
          </a:lstStyle>
          <a:p>
            <a:pPr>
              <a:defRPr/>
            </a:pPr>
            <a:fld id="{27192CBD-1300-4609-97E3-0F029BC74B37}" type="datetime1">
              <a:rPr lang="en-US"/>
              <a:pPr>
                <a:defRPr/>
              </a:pPr>
              <a:t>7/20/2024</a:t>
            </a:fld>
            <a:endParaRPr lang="en-US"/>
          </a:p>
        </p:txBody>
      </p:sp>
      <p:sp>
        <p:nvSpPr>
          <p:cNvPr id="6" name="Footer Placeholder 5"/>
          <p:cNvSpPr>
            <a:spLocks noGrp="1"/>
          </p:cNvSpPr>
          <p:nvPr>
            <p:ph type="ftr" sz="quarter" idx="11"/>
          </p:nvPr>
        </p:nvSpPr>
        <p:spPr/>
        <p:txBody>
          <a:bodyPr/>
          <a:lstStyle>
            <a:lvl1pPr>
              <a:defRPr>
                <a:solidFill>
                  <a:schemeClr val="tx1">
                    <a:tint val="75000"/>
                  </a:schemeClr>
                </a:solidFill>
              </a:defRPr>
            </a:lvl1pPr>
          </a:lstStyle>
          <a:p>
            <a:pPr>
              <a:defRPr/>
            </a:pPr>
            <a:r>
              <a:rPr lang="en-US"/>
              <a:t>PARUL INSTITUTE OF ENGINEERING &amp; TECHNOLOGY</a:t>
            </a:r>
          </a:p>
        </p:txBody>
      </p:sp>
      <p:sp>
        <p:nvSpPr>
          <p:cNvPr id="7" name="Slide Number Placeholder 6"/>
          <p:cNvSpPr>
            <a:spLocks noGrp="1"/>
          </p:cNvSpPr>
          <p:nvPr>
            <p:ph type="sldNum" sz="quarter" idx="12"/>
          </p:nvPr>
        </p:nvSpPr>
        <p:spPr/>
        <p:txBody>
          <a:bodyPr/>
          <a:lstStyle>
            <a:lvl1pPr>
              <a:defRPr>
                <a:solidFill>
                  <a:schemeClr val="tx1">
                    <a:tint val="75000"/>
                  </a:schemeClr>
                </a:solidFill>
              </a:defRPr>
            </a:lvl1pPr>
          </a:lstStyle>
          <a:p>
            <a:pPr>
              <a:defRPr/>
            </a:pPr>
            <a:fld id="{51DEBB4A-08E3-4BAA-B794-BA9F4477ECAD}" type="slidenum">
              <a:rPr lang="en-US"/>
              <a:pPr>
                <a:defRPr/>
              </a:pPr>
              <a:t>‹#›</a:t>
            </a:fld>
            <a:endParaRPr lang="en-US"/>
          </a:p>
        </p:txBody>
      </p:sp>
    </p:spTree>
    <p:extLst>
      <p:ext uri="{BB962C8B-B14F-4D97-AF65-F5344CB8AC3E}">
        <p14:creationId xmlns:p14="http://schemas.microsoft.com/office/powerpoint/2010/main" val="2399853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1">
                    <a:tint val="75000"/>
                  </a:schemeClr>
                </a:solidFill>
              </a:defRPr>
            </a:lvl1pPr>
          </a:lstStyle>
          <a:p>
            <a:pPr>
              <a:defRPr/>
            </a:pPr>
            <a:fld id="{E0768611-121C-4C6D-93F3-704C2654DE55}" type="datetime1">
              <a:rPr lang="en-US"/>
              <a:pPr>
                <a:defRPr/>
              </a:pPr>
              <a:t>7/20/2024</a:t>
            </a:fld>
            <a:endParaRPr lang="en-US"/>
          </a:p>
        </p:txBody>
      </p:sp>
      <p:sp>
        <p:nvSpPr>
          <p:cNvPr id="6" name="Footer Placeholder 5"/>
          <p:cNvSpPr>
            <a:spLocks noGrp="1"/>
          </p:cNvSpPr>
          <p:nvPr>
            <p:ph type="ftr" sz="quarter" idx="11"/>
          </p:nvPr>
        </p:nvSpPr>
        <p:spPr/>
        <p:txBody>
          <a:bodyPr/>
          <a:lstStyle>
            <a:lvl1pPr>
              <a:defRPr>
                <a:solidFill>
                  <a:schemeClr val="tx1">
                    <a:tint val="75000"/>
                  </a:schemeClr>
                </a:solidFill>
              </a:defRPr>
            </a:lvl1pPr>
          </a:lstStyle>
          <a:p>
            <a:pPr>
              <a:defRPr/>
            </a:pPr>
            <a:r>
              <a:rPr lang="en-US"/>
              <a:t>PARUL INSTITUTE OF ENGINEERING &amp; TECHNOLOGY</a:t>
            </a:r>
          </a:p>
        </p:txBody>
      </p:sp>
      <p:sp>
        <p:nvSpPr>
          <p:cNvPr id="7" name="Slide Number Placeholder 6"/>
          <p:cNvSpPr>
            <a:spLocks noGrp="1"/>
          </p:cNvSpPr>
          <p:nvPr>
            <p:ph type="sldNum" sz="quarter" idx="12"/>
          </p:nvPr>
        </p:nvSpPr>
        <p:spPr/>
        <p:txBody>
          <a:bodyPr/>
          <a:lstStyle>
            <a:lvl1pPr>
              <a:defRPr>
                <a:solidFill>
                  <a:schemeClr val="tx1">
                    <a:tint val="75000"/>
                  </a:schemeClr>
                </a:solidFill>
              </a:defRPr>
            </a:lvl1pPr>
          </a:lstStyle>
          <a:p>
            <a:pPr>
              <a:defRPr/>
            </a:pPr>
            <a:fld id="{FA5B192C-DDE0-4000-BAEB-1D8500B6E37D}" type="slidenum">
              <a:rPr lang="en-US"/>
              <a:pPr>
                <a:defRPr/>
              </a:pPr>
              <a:t>‹#›</a:t>
            </a:fld>
            <a:endParaRPr lang="en-US"/>
          </a:p>
        </p:txBody>
      </p:sp>
    </p:spTree>
    <p:extLst>
      <p:ext uri="{BB962C8B-B14F-4D97-AF65-F5344CB8AC3E}">
        <p14:creationId xmlns:p14="http://schemas.microsoft.com/office/powerpoint/2010/main" val="756294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prstClr val="black"/>
                </a:solidFill>
              </a:defRPr>
            </a:lvl1pPr>
          </a:lstStyle>
          <a:p>
            <a:pPr>
              <a:defRPr/>
            </a:pPr>
            <a:fld id="{05362CE9-13ED-4077-9683-E02D696DDC31}" type="datetime1">
              <a:rPr lang="en-US" altLang="en-US"/>
              <a:pPr>
                <a:defRPr/>
              </a:pPr>
              <a:t>7/20/2024</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prstClr val="black"/>
                </a:solidFill>
              </a:defRPr>
            </a:lvl1pPr>
          </a:lstStyle>
          <a:p>
            <a:pPr>
              <a:defRPr/>
            </a:pP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prstClr val="black"/>
                </a:solidFill>
              </a:defRPr>
            </a:lvl1pPr>
          </a:lstStyle>
          <a:p>
            <a:pPr>
              <a:defRPr/>
            </a:pPr>
            <a:fld id="{A63FF4D3-8215-4C95-BDEC-0E313CF7DFA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3A8F3F2E-2E07-43E6-BA19-47284F31D3FD}" type="datetime1">
              <a:rPr lang="en-US" altLang="en-US" smtClean="0"/>
              <a:pPr>
                <a:defRPr/>
              </a:pPr>
              <a:t>7/20/2024</a:t>
            </a:fld>
            <a:endParaRPr lang="en-US"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pPr>
              <a:defRPr/>
            </a:pPr>
            <a:fld id="{8F5518E1-D836-43AD-9C7F-29BDD89106A8}" type="slidenum">
              <a:rPr lang="en-US" altLang="en-US" smtClean="0"/>
              <a:pPr>
                <a:defRPr/>
              </a:pPr>
              <a:t>‹#›</a:t>
            </a:fld>
            <a:endParaRPr lang="en-US" altLang="en-US"/>
          </a:p>
        </p:txBody>
      </p:sp>
    </p:spTree>
    <p:extLst>
      <p:ext uri="{BB962C8B-B14F-4D97-AF65-F5344CB8AC3E}">
        <p14:creationId xmlns:p14="http://schemas.microsoft.com/office/powerpoint/2010/main" val="850319940"/>
      </p:ext>
    </p:extLst>
  </p:cSld>
  <p:clrMap bg1="lt1" tx1="dk1" bg2="lt2" tx2="dk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 id="2147484351" r:id="rId15"/>
    <p:sldLayoutId id="214748435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BA774730-E572-4ED3-81FB-F2CA6B5C18FD}" type="datetime1">
              <a:rPr lang="en-US" altLang="en-US" smtClean="0"/>
              <a:pPr>
                <a:defRPr/>
              </a:pPr>
              <a:t>7/20/2024</a:t>
            </a:fld>
            <a:endParaRPr lang="en-US"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en-US"/>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pPr>
              <a:defRPr/>
            </a:pPr>
            <a:fld id="{CAA41CCD-2BB5-4B0B-8197-B235A9A6B338}" type="slidenum">
              <a:rPr lang="en-US" altLang="en-US" smtClean="0"/>
              <a:pPr>
                <a:defRPr/>
              </a:pPr>
              <a:t>‹#›</a:t>
            </a:fld>
            <a:endParaRPr lang="en-US" altLang="en-US"/>
          </a:p>
        </p:txBody>
      </p:sp>
    </p:spTree>
    <p:extLst>
      <p:ext uri="{BB962C8B-B14F-4D97-AF65-F5344CB8AC3E}">
        <p14:creationId xmlns:p14="http://schemas.microsoft.com/office/powerpoint/2010/main" val="2971903960"/>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hyperlink" Target="https://www.freepngimg.com/png/58412-and-electronics-circuits-electronic-fundamentals,-crypto-circuits:"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6.wdp"/><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6.png"/><Relationship Id="rId5" Type="http://schemas.microsoft.com/office/2007/relationships/hdphoto" Target="../media/hdphoto5.wdp"/><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5" Type="http://schemas.microsoft.com/office/2007/relationships/hdphoto" Target="../media/hdphoto7.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5" Type="http://schemas.microsoft.com/office/2007/relationships/hdphoto" Target="../media/hdphoto8.wdp"/><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 Id="rId5" Type="http://schemas.microsoft.com/office/2007/relationships/hdphoto" Target="../media/hdphoto9.wdp"/><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40.png"/><Relationship Id="rId5" Type="http://schemas.microsoft.com/office/2007/relationships/hdphoto" Target="../media/hdphoto10.wdp"/><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ags" Target="../tags/tag38.xml"/><Relationship Id="rId5" Type="http://schemas.microsoft.com/office/2007/relationships/hdphoto" Target="../media/hdphoto11.wdp"/><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1.xml"/><Relationship Id="rId7" Type="http://schemas.microsoft.com/office/2007/relationships/hdphoto" Target="../media/hdphoto13.wdp"/><Relationship Id="rId12" Type="http://schemas.openxmlformats.org/officeDocument/2006/relationships/image" Target="../media/image4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5.png"/><Relationship Id="rId11" Type="http://schemas.openxmlformats.org/officeDocument/2006/relationships/image" Target="../media/image39.png"/><Relationship Id="rId5" Type="http://schemas.microsoft.com/office/2007/relationships/hdphoto" Target="../media/hdphoto12.wdp"/><Relationship Id="rId10" Type="http://schemas.openxmlformats.org/officeDocument/2006/relationships/image" Target="../media/image38.png"/><Relationship Id="rId4" Type="http://schemas.openxmlformats.org/officeDocument/2006/relationships/image" Target="../media/image34.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6" Type="http://schemas.microsoft.com/office/2007/relationships/hdphoto" Target="../media/hdphoto14.wdp"/><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340.png"/><Relationship Id="rId5" Type="http://schemas.microsoft.com/office/2007/relationships/hdphoto" Target="../media/hdphoto15.wdp"/><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70.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360.png"/><Relationship Id="rId5" Type="http://schemas.microsoft.com/office/2007/relationships/hdphoto" Target="../media/hdphoto16.wdp"/><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tags" Target="../tags/tag48.xml"/><Relationship Id="rId6" Type="http://schemas.microsoft.com/office/2007/relationships/hdphoto" Target="../media/hdphoto17.wdp"/><Relationship Id="rId5" Type="http://schemas.openxmlformats.org/officeDocument/2006/relationships/image" Target="../media/image45.png"/><Relationship Id="rId4" Type="http://schemas.openxmlformats.org/officeDocument/2006/relationships/image" Target="../media/image38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 Id="rId5" Type="http://schemas.microsoft.com/office/2007/relationships/hdphoto" Target="../media/hdphoto18.wdp"/><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xml"/><Relationship Id="rId7" Type="http://schemas.microsoft.com/office/2007/relationships/hdphoto" Target="../media/hdphoto20.wdp"/><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48.png"/><Relationship Id="rId5" Type="http://schemas.microsoft.com/office/2007/relationships/hdphoto" Target="../media/hdphoto19.wdp"/><Relationship Id="rId4" Type="http://schemas.openxmlformats.org/officeDocument/2006/relationships/image" Target="../media/image47.png"/><Relationship Id="rId9" Type="http://schemas.microsoft.com/office/2007/relationships/hdphoto" Target="../media/hdphoto21.wdp"/></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tags" Target="../tags/tag5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9.xml"/><Relationship Id="rId1" Type="http://schemas.openxmlformats.org/officeDocument/2006/relationships/tags" Target="../tags/tag58.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1.xml"/><Relationship Id="rId1" Type="http://schemas.openxmlformats.org/officeDocument/2006/relationships/tags" Target="../tags/tag6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tags" Target="../tags/tag6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slideLayout" Target="../slideLayouts/slideLayout1.xml"/><Relationship Id="rId7" Type="http://schemas.openxmlformats.org/officeDocument/2006/relationships/image" Target="../media/image52.png"/><Relationship Id="rId12" Type="http://schemas.microsoft.com/office/2007/relationships/hdphoto" Target="../media/hdphoto25.wdp"/><Relationship Id="rId2" Type="http://schemas.openxmlformats.org/officeDocument/2006/relationships/tags" Target="../tags/tag65.xml"/><Relationship Id="rId1" Type="http://schemas.openxmlformats.org/officeDocument/2006/relationships/tags" Target="../tags/tag64.xml"/><Relationship Id="rId6" Type="http://schemas.microsoft.com/office/2007/relationships/hdphoto" Target="../media/hdphoto22.wdp"/><Relationship Id="rId11" Type="http://schemas.openxmlformats.org/officeDocument/2006/relationships/image" Target="../media/image54.png"/><Relationship Id="rId5" Type="http://schemas.openxmlformats.org/officeDocument/2006/relationships/image" Target="../media/image51.png"/><Relationship Id="rId10" Type="http://schemas.microsoft.com/office/2007/relationships/hdphoto" Target="../media/hdphoto24.wdp"/><Relationship Id="rId4" Type="http://schemas.openxmlformats.org/officeDocument/2006/relationships/image" Target="../media/image450.png"/><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tags" Target="../tags/tag66.xml"/><Relationship Id="rId5" Type="http://schemas.microsoft.com/office/2007/relationships/hdphoto" Target="../media/hdphoto26.wdp"/><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slideLayout" Target="../slideLayouts/slideLayout1.xml"/><Relationship Id="rId7" Type="http://schemas.microsoft.com/office/2007/relationships/hdphoto" Target="../media/hdphoto28.wdp"/><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57.png"/><Relationship Id="rId5" Type="http://schemas.microsoft.com/office/2007/relationships/hdphoto" Target="../media/hdphoto27.wdp"/><Relationship Id="rId10" Type="http://schemas.microsoft.com/office/2007/relationships/hdphoto" Target="../media/hdphoto29.wdp"/><Relationship Id="rId4" Type="http://schemas.openxmlformats.org/officeDocument/2006/relationships/image" Target="../media/image56.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31.wdp"/><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63.png"/><Relationship Id="rId5" Type="http://schemas.microsoft.com/office/2007/relationships/hdphoto" Target="../media/hdphoto30.wdp"/><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7.xml"/><Relationship Id="rId1" Type="http://schemas.openxmlformats.org/officeDocument/2006/relationships/tags" Target="../tags/tag76.xml"/><Relationship Id="rId5" Type="http://schemas.microsoft.com/office/2007/relationships/hdphoto" Target="../media/hdphoto32.wdp"/><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34.wdp"/><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66.png"/><Relationship Id="rId5" Type="http://schemas.microsoft.com/office/2007/relationships/hdphoto" Target="../media/hdphoto33.wdp"/><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slideLayout" Target="../slideLayouts/slideLayout1.xml"/><Relationship Id="rId7" Type="http://schemas.openxmlformats.org/officeDocument/2006/relationships/image" Target="../media/image16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microsoft.com/office/2007/relationships/hdphoto" Target="../media/hdphoto4.wdp"/><Relationship Id="rId3" Type="http://schemas.openxmlformats.org/officeDocument/2006/relationships/slideLayout" Target="../slideLayouts/slideLayout1.xml"/><Relationship Id="rId7" Type="http://schemas.microsoft.com/office/2007/relationships/hdphoto" Target="../media/hdphoto1.wdp"/><Relationship Id="rId12" Type="http://schemas.openxmlformats.org/officeDocument/2006/relationships/image" Target="../media/image24.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1.png"/><Relationship Id="rId11" Type="http://schemas.microsoft.com/office/2007/relationships/hdphoto" Target="../media/hdphoto3.wdp"/><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226" name="Picture 6"/>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rcRect/>
          <a:stretch/>
        </p:blipFill>
        <p:spPr bwMode="auto">
          <a:xfrm>
            <a:off x="349251" y="2819400"/>
            <a:ext cx="8445498" cy="390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2227" name="TextBox 4"/>
          <p:cNvSpPr>
            <a:spLocks noChangeArrowheads="1"/>
          </p:cNvSpPr>
          <p:nvPr>
            <p:custDataLst>
              <p:tags r:id="rId2"/>
            </p:custDataLst>
          </p:nvPr>
        </p:nvSpPr>
        <p:spPr bwMode="auto">
          <a:xfrm>
            <a:off x="1143000" y="609600"/>
            <a:ext cx="6858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dirty="0">
                <a:solidFill>
                  <a:srgbClr val="000000"/>
                </a:solidFill>
                <a:cs typeface="Times New Roman" panose="02020603050405020304" pitchFamily="18" charset="0"/>
              </a:rPr>
              <a:t>Digital Electronics (203105201)</a:t>
            </a:r>
          </a:p>
        </p:txBody>
      </p:sp>
      <p:sp>
        <p:nvSpPr>
          <p:cNvPr id="52228" name="TextBox 5"/>
          <p:cNvSpPr>
            <a:spLocks noChangeArrowheads="1"/>
          </p:cNvSpPr>
          <p:nvPr>
            <p:custDataLst>
              <p:tags r:id="rId3"/>
            </p:custDataLst>
          </p:nvPr>
        </p:nvSpPr>
        <p:spPr bwMode="auto">
          <a:xfrm>
            <a:off x="1527175" y="1535113"/>
            <a:ext cx="60896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2200" b="1" dirty="0" smtClean="0">
                <a:solidFill>
                  <a:srgbClr val="000000"/>
                </a:solidFill>
                <a:cs typeface="Times New Roman" panose="02020603050405020304" pitchFamily="18" charset="0"/>
              </a:rPr>
              <a:t>Alpita </a:t>
            </a:r>
            <a:r>
              <a:rPr lang="en-US" altLang="en-US" sz="2200" b="1" dirty="0" err="1" smtClean="0">
                <a:solidFill>
                  <a:srgbClr val="000000"/>
                </a:solidFill>
                <a:cs typeface="Times New Roman" panose="02020603050405020304" pitchFamily="18" charset="0"/>
              </a:rPr>
              <a:t>makwana</a:t>
            </a:r>
            <a:r>
              <a:rPr lang="en-US" altLang="en-US" sz="2200" b="1" dirty="0" smtClean="0">
                <a:solidFill>
                  <a:srgbClr val="000000"/>
                </a:solidFill>
                <a:cs typeface="Times New Roman" panose="02020603050405020304" pitchFamily="18" charset="0"/>
              </a:rPr>
              <a:t>, </a:t>
            </a:r>
            <a:r>
              <a:rPr lang="en-US" altLang="en-US" sz="2200" dirty="0">
                <a:solidFill>
                  <a:srgbClr val="000000"/>
                </a:solidFill>
                <a:cs typeface="Times New Roman" panose="02020603050405020304" pitchFamily="18" charset="0"/>
              </a:rPr>
              <a:t>Assistant Professor</a:t>
            </a:r>
          </a:p>
          <a:p>
            <a:pPr algn="ctr">
              <a:spcBef>
                <a:spcPct val="0"/>
              </a:spcBef>
              <a:buFontTx/>
              <a:buNone/>
            </a:pPr>
            <a:r>
              <a:rPr lang="en-US" altLang="en-US" sz="2200" dirty="0">
                <a:solidFill>
                  <a:srgbClr val="000000"/>
                </a:solidFill>
                <a:cs typeface="Times New Roman" panose="02020603050405020304" pitchFamily="18" charset="0"/>
              </a:rPr>
              <a:t>Mechatronics Engineering</a:t>
            </a:r>
            <a:endParaRPr lang="en-IN" altLang="en-US" sz="2200" dirty="0">
              <a:solidFill>
                <a:srgbClr val="000000"/>
              </a:solidFill>
              <a:cs typeface="Times New Roman" panose="02020603050405020304" pitchFamily="18" charset="0"/>
            </a:endParaRPr>
          </a:p>
        </p:txBody>
      </p:sp>
      <p:grpSp>
        <p:nvGrpSpPr>
          <p:cNvPr id="52230" name="Group 26"/>
          <p:cNvGrpSpPr>
            <a:grpSpLocks/>
          </p:cNvGrpSpPr>
          <p:nvPr/>
        </p:nvGrpSpPr>
        <p:grpSpPr bwMode="auto">
          <a:xfrm>
            <a:off x="1600200" y="1295400"/>
            <a:ext cx="6308725" cy="93663"/>
            <a:chOff x="1428728" y="2571744"/>
            <a:chExt cx="6309404" cy="94298"/>
          </a:xfrm>
        </p:grpSpPr>
        <p:sp>
          <p:nvSpPr>
            <p:cNvPr id="52232" name="Straight Connector 8"/>
            <p:cNvSpPr>
              <a:spLocks noChangeShapeType="1"/>
            </p:cNvSpPr>
            <p:nvPr>
              <p:custDataLst>
                <p:tags r:id="rId4"/>
              </p:custDataLst>
            </p:nvPr>
          </p:nvSpPr>
          <p:spPr bwMode="auto">
            <a:xfrm>
              <a:off x="1428728" y="2618094"/>
              <a:ext cx="6287177" cy="1598"/>
            </a:xfrm>
            <a:prstGeom prst="line">
              <a:avLst/>
            </a:prstGeom>
            <a:noFill/>
            <a:ln w="9525" algn="ctr">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3" name="Oval 24"/>
            <p:cNvSpPr>
              <a:spLocks noChangeArrowheads="1"/>
            </p:cNvSpPr>
            <p:nvPr>
              <p:custDataLst>
                <p:tags r:id="rId5"/>
              </p:custDataLst>
            </p:nvPr>
          </p:nvSpPr>
          <p:spPr bwMode="auto">
            <a:xfrm flipH="1" flipV="1">
              <a:off x="1428728" y="2571744"/>
              <a:ext cx="93672" cy="94298"/>
            </a:xfrm>
            <a:prstGeom prst="ellipse">
              <a:avLst/>
            </a:prstGeom>
            <a:solidFill>
              <a:srgbClr val="000000"/>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52234" name="Oval 25"/>
            <p:cNvSpPr>
              <a:spLocks noChangeArrowheads="1"/>
            </p:cNvSpPr>
            <p:nvPr>
              <p:custDataLst>
                <p:tags r:id="rId6"/>
              </p:custDataLst>
            </p:nvPr>
          </p:nvSpPr>
          <p:spPr bwMode="auto">
            <a:xfrm flipH="1" flipV="1">
              <a:off x="7644459" y="2571744"/>
              <a:ext cx="93673" cy="94298"/>
            </a:xfrm>
            <a:prstGeom prst="ellipse">
              <a:avLst/>
            </a:prstGeom>
            <a:solidFill>
              <a:srgbClr val="000000"/>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grpSp>
    </p:spTree>
  </p:cSld>
  <p:clrMapOvr>
    <a:masterClrMapping/>
  </p:clrMapOvr>
  <p:transition advTm="55894"/>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pic>
        <p:nvPicPr>
          <p:cNvPr id="6" name="Picture 5">
            <a:extLst>
              <a:ext uri="{FF2B5EF4-FFF2-40B4-BE49-F238E27FC236}">
                <a16:creationId xmlns:a16="http://schemas.microsoft.com/office/drawing/2014/main" xmlns="" id="{D8F56674-C0B8-43BE-8F7E-05B77DB6C42E}"/>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33400" y="1447800"/>
            <a:ext cx="6157553" cy="2578218"/>
          </a:xfrm>
          <a:prstGeom prst="rect">
            <a:avLst/>
          </a:prstGeom>
        </p:spPr>
      </p:pic>
      <p:pic>
        <p:nvPicPr>
          <p:cNvPr id="14" name="Picture 13">
            <a:extLst>
              <a:ext uri="{FF2B5EF4-FFF2-40B4-BE49-F238E27FC236}">
                <a16:creationId xmlns:a16="http://schemas.microsoft.com/office/drawing/2014/main" xmlns="" id="{9E022840-7BE8-49D1-8C91-48A6C58C1C92}"/>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3810000" y="4038703"/>
            <a:ext cx="4702132" cy="2379898"/>
          </a:xfrm>
          <a:prstGeom prst="rect">
            <a:avLst/>
          </a:prstGeom>
        </p:spPr>
      </p:pic>
    </p:spTree>
    <p:extLst>
      <p:ext uri="{BB962C8B-B14F-4D97-AF65-F5344CB8AC3E}">
        <p14:creationId xmlns:p14="http://schemas.microsoft.com/office/powerpoint/2010/main" val="2617663221"/>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5" name="Rectangle 17">
            <a:extLst>
              <a:ext uri="{FF2B5EF4-FFF2-40B4-BE49-F238E27FC236}">
                <a16:creationId xmlns:a16="http://schemas.microsoft.com/office/drawing/2014/main" xmlns="" id="{2CBB9587-CCB8-4549-AF8D-CDA6C69F247B}"/>
              </a:ext>
            </a:extLst>
          </p:cNvPr>
          <p:cNvSpPr>
            <a:spLocks noChangeArrowheads="1"/>
          </p:cNvSpPr>
          <p:nvPr/>
        </p:nvSpPr>
        <p:spPr bwMode="auto">
          <a:xfrm>
            <a:off x="192087" y="1391477"/>
            <a:ext cx="4456113" cy="529375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97180" marR="636905" algn="just">
              <a:spcBef>
                <a:spcPts val="0"/>
              </a:spcBef>
              <a:spcAft>
                <a:spcPts val="0"/>
              </a:spcAft>
              <a:buNone/>
            </a:pPr>
            <a:r>
              <a:rPr lang="en-US" sz="1800" b="1" dirty="0">
                <a:latin typeface="Times New Roman" panose="02020603050405020304" pitchFamily="18" charset="0"/>
                <a:cs typeface="Times New Roman" panose="02020603050405020304" pitchFamily="18" charset="0"/>
              </a:rPr>
              <a:t>Parallel Binary Adder (74LS83): </a:t>
            </a:r>
          </a:p>
          <a:p>
            <a:pPr marL="640080" marR="636905" indent="-342900" algn="just">
              <a:spcBef>
                <a:spcPts val="0"/>
              </a:spcBef>
              <a:spcAft>
                <a:spcPts val="0"/>
              </a:spcAft>
            </a:pPr>
            <a:r>
              <a:rPr lang="en-US" sz="1600" b="0" i="0" dirty="0">
                <a:effectLst/>
                <a:latin typeface="Times New Roman" panose="02020603050405020304" pitchFamily="18" charset="0"/>
                <a:cs typeface="Times New Roman" panose="02020603050405020304" pitchFamily="18" charset="0"/>
              </a:rPr>
              <a:t>A single full adder adds two one-bit numbers and an input carry. </a:t>
            </a:r>
          </a:p>
          <a:p>
            <a:pPr marL="640080" marR="636905" indent="-342900" algn="just">
              <a:spcBef>
                <a:spcPts val="0"/>
              </a:spcBef>
              <a:spcAft>
                <a:spcPts val="0"/>
              </a:spcAft>
            </a:pPr>
            <a:r>
              <a:rPr lang="en-US" sz="1600" b="0" i="0" dirty="0">
                <a:effectLst/>
                <a:latin typeface="Times New Roman" panose="02020603050405020304" pitchFamily="18" charset="0"/>
                <a:cs typeface="Times New Roman" panose="02020603050405020304" pitchFamily="18" charset="0"/>
              </a:rPr>
              <a:t>A </a:t>
            </a:r>
            <a:r>
              <a:rPr lang="en-US" sz="1600" b="1" i="0" dirty="0">
                <a:effectLst/>
                <a:latin typeface="Times New Roman" panose="02020603050405020304" pitchFamily="18" charset="0"/>
                <a:cs typeface="Times New Roman" panose="02020603050405020304" pitchFamily="18" charset="0"/>
              </a:rPr>
              <a:t>Parallel Adder</a:t>
            </a:r>
            <a:r>
              <a:rPr lang="en-US" sz="1600" b="0" i="0" dirty="0">
                <a:effectLst/>
                <a:latin typeface="Times New Roman" panose="02020603050405020304" pitchFamily="18" charset="0"/>
                <a:cs typeface="Times New Roman" panose="02020603050405020304" pitchFamily="18" charset="0"/>
              </a:rPr>
              <a:t> is a digital circuit capable of finding the arithmetic </a:t>
            </a:r>
            <a:r>
              <a:rPr lang="en-US" sz="1600" b="1" i="0" dirty="0">
                <a:effectLst/>
                <a:latin typeface="Times New Roman" panose="02020603050405020304" pitchFamily="18" charset="0"/>
                <a:cs typeface="Times New Roman" panose="02020603050405020304" pitchFamily="18" charset="0"/>
              </a:rPr>
              <a:t>sum</a:t>
            </a:r>
            <a:r>
              <a:rPr lang="en-US" sz="1600" b="0" i="0" dirty="0">
                <a:effectLst/>
                <a:latin typeface="Times New Roman" panose="02020603050405020304" pitchFamily="18" charset="0"/>
                <a:cs typeface="Times New Roman" panose="02020603050405020304" pitchFamily="18" charset="0"/>
              </a:rPr>
              <a:t> of two binary numbers that are </a:t>
            </a:r>
            <a:r>
              <a:rPr lang="en-US" sz="1600" b="1" i="0" dirty="0">
                <a:effectLst/>
                <a:latin typeface="Times New Roman" panose="02020603050405020304" pitchFamily="18" charset="0"/>
                <a:cs typeface="Times New Roman" panose="02020603050405020304" pitchFamily="18" charset="0"/>
              </a:rPr>
              <a:t>greater than one bit</a:t>
            </a:r>
            <a:r>
              <a:rPr lang="en-US" sz="1600" b="0" i="0" dirty="0">
                <a:effectLst/>
                <a:latin typeface="Times New Roman" panose="02020603050405020304" pitchFamily="18" charset="0"/>
                <a:cs typeface="Times New Roman" panose="02020603050405020304" pitchFamily="18" charset="0"/>
              </a:rPr>
              <a:t> in length by operating on corresponding pairs of bits in parallel. </a:t>
            </a:r>
          </a:p>
          <a:p>
            <a:pPr marL="640080" marR="636905" indent="-342900" algn="just">
              <a:spcBef>
                <a:spcPts val="0"/>
              </a:spcBef>
              <a:spcAft>
                <a:spcPts val="0"/>
              </a:spcAft>
            </a:pPr>
            <a:r>
              <a:rPr lang="en-US" sz="1600" b="0" i="0" dirty="0">
                <a:effectLst/>
                <a:latin typeface="Times New Roman" panose="02020603050405020304" pitchFamily="18" charset="0"/>
                <a:cs typeface="Times New Roman" panose="02020603050405020304" pitchFamily="18" charset="0"/>
              </a:rPr>
              <a:t>It consists of</a:t>
            </a:r>
            <a:r>
              <a:rPr lang="en-US" sz="1600" b="1" i="0" dirty="0">
                <a:effectLst/>
                <a:latin typeface="Times New Roman" panose="02020603050405020304" pitchFamily="18" charset="0"/>
                <a:cs typeface="Times New Roman" panose="02020603050405020304" pitchFamily="18" charset="0"/>
              </a:rPr>
              <a:t> full adders connected in a chain</a:t>
            </a:r>
            <a:r>
              <a:rPr lang="en-US" sz="1600" b="0" i="0" dirty="0">
                <a:effectLst/>
                <a:latin typeface="Times New Roman" panose="02020603050405020304" pitchFamily="18" charset="0"/>
                <a:cs typeface="Times New Roman" panose="02020603050405020304" pitchFamily="18" charset="0"/>
              </a:rPr>
              <a:t> where the output carry from each full adder is connected to the carry input of the next higher order full adder in the chain.</a:t>
            </a:r>
            <a:r>
              <a:rPr lang="en-US" sz="1600" b="1" i="0" dirty="0">
                <a:effectLst/>
                <a:latin typeface="Times New Roman" panose="02020603050405020304" pitchFamily="18" charset="0"/>
                <a:cs typeface="Times New Roman" panose="02020603050405020304" pitchFamily="18" charset="0"/>
              </a:rPr>
              <a:t> </a:t>
            </a:r>
          </a:p>
          <a:p>
            <a:pPr marL="640080" marR="636905" indent="-342900" algn="just">
              <a:spcBef>
                <a:spcPts val="0"/>
              </a:spcBef>
              <a:spcAft>
                <a:spcPts val="0"/>
              </a:spcAft>
            </a:pPr>
            <a:r>
              <a:rPr lang="en-US" sz="1600" b="1" i="0" dirty="0">
                <a:effectLst/>
                <a:latin typeface="Times New Roman" panose="02020603050405020304" pitchFamily="18" charset="0"/>
                <a:cs typeface="Times New Roman" panose="02020603050405020304" pitchFamily="18" charset="0"/>
              </a:rPr>
              <a:t>An n-bit parallel adder requires n full adders to perform the operation.</a:t>
            </a:r>
            <a:r>
              <a:rPr lang="en-US" sz="1600" b="0" i="0" dirty="0">
                <a:effectLst/>
                <a:latin typeface="Times New Roman" panose="02020603050405020304" pitchFamily="18" charset="0"/>
                <a:cs typeface="Times New Roman" panose="02020603050405020304" pitchFamily="18" charset="0"/>
              </a:rPr>
              <a:t> So for the two-bit number, two adders are needed while for four-bit numbers, four adders are needed, and so on. </a:t>
            </a:r>
          </a:p>
        </p:txBody>
      </p:sp>
      <p:pic>
        <p:nvPicPr>
          <p:cNvPr id="6" name="Picture 5">
            <a:extLst>
              <a:ext uri="{FF2B5EF4-FFF2-40B4-BE49-F238E27FC236}">
                <a16:creationId xmlns:a16="http://schemas.microsoft.com/office/drawing/2014/main" xmlns="" id="{50FD4621-0C38-4D0C-902C-8B21A4F8A8AB}"/>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4099327" y="1649564"/>
            <a:ext cx="4852586" cy="4601807"/>
          </a:xfrm>
          <a:prstGeom prst="rect">
            <a:avLst/>
          </a:prstGeom>
        </p:spPr>
      </p:pic>
    </p:spTree>
    <p:extLst>
      <p:ext uri="{BB962C8B-B14F-4D97-AF65-F5344CB8AC3E}">
        <p14:creationId xmlns:p14="http://schemas.microsoft.com/office/powerpoint/2010/main" val="479770748"/>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5" name="Rectangle 17">
            <a:extLst>
              <a:ext uri="{FF2B5EF4-FFF2-40B4-BE49-F238E27FC236}">
                <a16:creationId xmlns:a16="http://schemas.microsoft.com/office/drawing/2014/main" xmlns="" id="{2CBB9587-CCB8-4549-AF8D-CDA6C69F247B}"/>
              </a:ext>
            </a:extLst>
          </p:cNvPr>
          <p:cNvSpPr>
            <a:spLocks noChangeArrowheads="1"/>
          </p:cNvSpPr>
          <p:nvPr/>
        </p:nvSpPr>
        <p:spPr bwMode="auto">
          <a:xfrm>
            <a:off x="192086" y="1391477"/>
            <a:ext cx="8759825" cy="2031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97180" marR="636905" algn="just">
              <a:spcBef>
                <a:spcPts val="0"/>
              </a:spcBef>
              <a:spcAft>
                <a:spcPts val="0"/>
              </a:spcAft>
              <a:buNone/>
            </a:pPr>
            <a:r>
              <a:rPr lang="en-US" sz="1800" b="1" dirty="0">
                <a:latin typeface="Times New Roman" panose="02020603050405020304" pitchFamily="18" charset="0"/>
                <a:cs typeface="Times New Roman" panose="02020603050405020304" pitchFamily="18" charset="0"/>
              </a:rPr>
              <a:t>Parallel Binary Subtractor: </a:t>
            </a:r>
          </a:p>
          <a:p>
            <a:pPr marL="640080" marR="636905" indent="-342900" algn="just">
              <a:spcBef>
                <a:spcPts val="0"/>
              </a:spcBef>
              <a:spcAft>
                <a:spcPts val="0"/>
              </a:spcAft>
            </a:pPr>
            <a:r>
              <a:rPr lang="en-US" sz="1800" b="0" i="0" dirty="0">
                <a:solidFill>
                  <a:srgbClr val="273239"/>
                </a:solidFill>
                <a:effectLst/>
                <a:latin typeface="Times New Roman" panose="02020603050405020304" pitchFamily="18" charset="0"/>
                <a:cs typeface="Times New Roman" panose="02020603050405020304" pitchFamily="18" charset="0"/>
              </a:rPr>
              <a:t>A Parallel Subtractor is a digital circuit capable of finding the arithmetic difference between two binary numbers that are greater than one bit in length by operating on corresponding pairs of bits in parallel. </a:t>
            </a:r>
          </a:p>
          <a:p>
            <a:pPr marL="640080" marR="636905" indent="-342900" algn="just">
              <a:spcBef>
                <a:spcPts val="0"/>
              </a:spcBef>
              <a:spcAft>
                <a:spcPts val="0"/>
              </a:spcAft>
            </a:pPr>
            <a:r>
              <a:rPr lang="en-US" sz="1800" b="0" i="0" dirty="0">
                <a:solidFill>
                  <a:srgbClr val="273239"/>
                </a:solidFill>
                <a:effectLst/>
                <a:latin typeface="Times New Roman" panose="02020603050405020304" pitchFamily="18" charset="0"/>
                <a:cs typeface="Times New Roman" panose="02020603050405020304" pitchFamily="18" charset="0"/>
              </a:rPr>
              <a:t>The parallel subtractor can be designed in several ways: including a combination of half and full subtractors, all full subtractors, or all </a:t>
            </a:r>
            <a:r>
              <a:rPr lang="en-US" sz="1800" b="1" i="0" u="sng" dirty="0">
                <a:solidFill>
                  <a:srgbClr val="273239"/>
                </a:solidFill>
                <a:effectLst/>
                <a:latin typeface="Times New Roman" panose="02020603050405020304" pitchFamily="18" charset="0"/>
                <a:cs typeface="Times New Roman" panose="02020603050405020304" pitchFamily="18" charset="0"/>
              </a:rPr>
              <a:t>full adders with subtrahend complement input.</a:t>
            </a:r>
            <a:endParaRPr lang="en-US" sz="1800" b="1" i="0" u="sng"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95B81110-3ADC-4649-8A23-760C96E1C666}"/>
              </a:ext>
            </a:extLst>
          </p:cNvPr>
          <p:cNvPicPr>
            <a:picLocks noChangeAspect="1"/>
          </p:cNvPicPr>
          <p:nvPr/>
        </p:nvPicPr>
        <p:blipFill>
          <a:blip r:embed="rId4"/>
          <a:stretch>
            <a:fillRect/>
          </a:stretch>
        </p:blipFill>
        <p:spPr>
          <a:xfrm>
            <a:off x="1306545" y="3656764"/>
            <a:ext cx="6530906" cy="2598645"/>
          </a:xfrm>
          <a:prstGeom prst="rect">
            <a:avLst/>
          </a:prstGeom>
        </p:spPr>
      </p:pic>
    </p:spTree>
    <p:extLst>
      <p:ext uri="{BB962C8B-B14F-4D97-AF65-F5344CB8AC3E}">
        <p14:creationId xmlns:p14="http://schemas.microsoft.com/office/powerpoint/2010/main" val="1849988234"/>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5" name="Rectangle 17">
            <a:extLst>
              <a:ext uri="{FF2B5EF4-FFF2-40B4-BE49-F238E27FC236}">
                <a16:creationId xmlns:a16="http://schemas.microsoft.com/office/drawing/2014/main" xmlns="" id="{2CBB9587-CCB8-4549-AF8D-CDA6C69F247B}"/>
              </a:ext>
            </a:extLst>
          </p:cNvPr>
          <p:cNvSpPr>
            <a:spLocks noChangeArrowheads="1"/>
          </p:cNvSpPr>
          <p:nvPr/>
        </p:nvSpPr>
        <p:spPr bwMode="auto">
          <a:xfrm>
            <a:off x="192086" y="1391477"/>
            <a:ext cx="8759825" cy="25299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97180" marR="636905" algn="just">
              <a:spcBef>
                <a:spcPts val="0"/>
              </a:spcBef>
              <a:spcAft>
                <a:spcPts val="0"/>
              </a:spcAft>
              <a:buNone/>
            </a:pPr>
            <a:r>
              <a:rPr lang="en-US" sz="1800" b="1" dirty="0">
                <a:latin typeface="Times New Roman" panose="02020603050405020304" pitchFamily="18" charset="0"/>
                <a:cs typeface="Times New Roman" panose="02020603050405020304" pitchFamily="18" charset="0"/>
              </a:rPr>
              <a:t>Parallel Binary Adder/ Subtractor: </a:t>
            </a:r>
          </a:p>
          <a:p>
            <a:pPr algn="l"/>
            <a:r>
              <a:rPr lang="en-US" sz="1300" b="0" i="0" dirty="0">
                <a:effectLst/>
                <a:latin typeface="Open Sans" panose="020B0606030504020204" pitchFamily="34" charset="0"/>
              </a:rPr>
              <a:t>The operations of both addition and subtraction can be performed by a </a:t>
            </a:r>
            <a:r>
              <a:rPr lang="en-US" sz="1300" b="1" i="0" dirty="0">
                <a:effectLst/>
                <a:latin typeface="Open Sans" panose="020B0606030504020204" pitchFamily="34" charset="0"/>
              </a:rPr>
              <a:t>one common binary adder</a:t>
            </a:r>
            <a:r>
              <a:rPr lang="en-US" sz="1300" b="0" i="0" dirty="0">
                <a:effectLst/>
                <a:latin typeface="Open Sans" panose="020B0606030504020204" pitchFamily="34" charset="0"/>
              </a:rPr>
              <a:t>. Such a binary circuit can be designed by </a:t>
            </a:r>
            <a:r>
              <a:rPr lang="en-US" sz="1300" b="1" i="0" dirty="0">
                <a:effectLst/>
                <a:latin typeface="Open Sans" panose="020B0606030504020204" pitchFamily="34" charset="0"/>
              </a:rPr>
              <a:t>adding an Ex-OR gate with each full adder </a:t>
            </a:r>
            <a:r>
              <a:rPr lang="en-US" sz="1300" b="0" i="0" dirty="0">
                <a:effectLst/>
                <a:latin typeface="Open Sans" panose="020B0606030504020204" pitchFamily="34" charset="0"/>
              </a:rPr>
              <a:t>as shown in figure. The figure shows the 4-bit parallel binary adder/subtractor which has two 4-bit inputs as </a:t>
            </a:r>
            <a:r>
              <a:rPr lang="en-US" sz="1300" b="1" i="0" dirty="0">
                <a:effectLst/>
                <a:latin typeface="Open Sans" panose="020B0606030504020204" pitchFamily="34" charset="0"/>
              </a:rPr>
              <a:t> ‘A</a:t>
            </a:r>
            <a:r>
              <a:rPr lang="en-US" sz="1300" b="1" i="0" baseline="-25000" dirty="0">
                <a:effectLst/>
                <a:latin typeface="Open Sans" panose="020B0606030504020204" pitchFamily="34" charset="0"/>
              </a:rPr>
              <a:t>3</a:t>
            </a:r>
            <a:r>
              <a:rPr lang="en-US" sz="1300" b="1" i="0" dirty="0">
                <a:effectLst/>
                <a:latin typeface="Open Sans" panose="020B0606030504020204" pitchFamily="34" charset="0"/>
              </a:rPr>
              <a:t> A</a:t>
            </a:r>
            <a:r>
              <a:rPr lang="en-US" sz="1300" b="1" i="0" baseline="-25000" dirty="0">
                <a:effectLst/>
                <a:latin typeface="Open Sans" panose="020B0606030504020204" pitchFamily="34" charset="0"/>
              </a:rPr>
              <a:t>2</a:t>
            </a:r>
            <a:r>
              <a:rPr lang="en-US" sz="1300" b="1" i="0" dirty="0">
                <a:effectLst/>
                <a:latin typeface="Open Sans" panose="020B0606030504020204" pitchFamily="34" charset="0"/>
              </a:rPr>
              <a:t> A</a:t>
            </a:r>
            <a:r>
              <a:rPr lang="en-US" sz="1300" b="1" i="0" baseline="-25000" dirty="0">
                <a:effectLst/>
                <a:latin typeface="Open Sans" panose="020B0606030504020204" pitchFamily="34" charset="0"/>
              </a:rPr>
              <a:t>1</a:t>
            </a:r>
            <a:r>
              <a:rPr lang="en-US" sz="1300" b="1" i="0" dirty="0">
                <a:effectLst/>
                <a:latin typeface="Open Sans" panose="020B0606030504020204" pitchFamily="34" charset="0"/>
              </a:rPr>
              <a:t> A</a:t>
            </a:r>
            <a:r>
              <a:rPr lang="en-US" sz="1300" b="1" i="0" baseline="-25000" dirty="0">
                <a:effectLst/>
                <a:latin typeface="Open Sans" panose="020B0606030504020204" pitchFamily="34" charset="0"/>
              </a:rPr>
              <a:t>0</a:t>
            </a:r>
            <a:r>
              <a:rPr lang="en-US" sz="1300" b="1" i="0" dirty="0">
                <a:effectLst/>
                <a:latin typeface="Open Sans" panose="020B0606030504020204" pitchFamily="34" charset="0"/>
              </a:rPr>
              <a:t>‘ </a:t>
            </a:r>
            <a:r>
              <a:rPr lang="en-US" sz="1300" b="0" i="0" dirty="0">
                <a:effectLst/>
                <a:latin typeface="Open Sans" panose="020B0606030504020204" pitchFamily="34" charset="0"/>
              </a:rPr>
              <a:t> and </a:t>
            </a:r>
            <a:r>
              <a:rPr lang="en-US" sz="1300" b="1" i="0" dirty="0">
                <a:effectLst/>
                <a:latin typeface="Open Sans" panose="020B0606030504020204" pitchFamily="34" charset="0"/>
              </a:rPr>
              <a:t> ‘B</a:t>
            </a:r>
            <a:r>
              <a:rPr lang="en-US" sz="1300" b="1" i="0" baseline="-25000" dirty="0">
                <a:effectLst/>
                <a:latin typeface="Open Sans" panose="020B0606030504020204" pitchFamily="34" charset="0"/>
              </a:rPr>
              <a:t>3</a:t>
            </a:r>
            <a:r>
              <a:rPr lang="en-US" sz="1300" b="1" i="0" dirty="0">
                <a:effectLst/>
                <a:latin typeface="Open Sans" panose="020B0606030504020204" pitchFamily="34" charset="0"/>
              </a:rPr>
              <a:t> B</a:t>
            </a:r>
            <a:r>
              <a:rPr lang="en-US" sz="1300" b="1" i="0" baseline="-25000" dirty="0">
                <a:effectLst/>
                <a:latin typeface="Open Sans" panose="020B0606030504020204" pitchFamily="34" charset="0"/>
              </a:rPr>
              <a:t>2</a:t>
            </a:r>
            <a:r>
              <a:rPr lang="en-US" sz="1300" b="1" i="0" dirty="0">
                <a:effectLst/>
                <a:latin typeface="Open Sans" panose="020B0606030504020204" pitchFamily="34" charset="0"/>
              </a:rPr>
              <a:t> B</a:t>
            </a:r>
            <a:r>
              <a:rPr lang="en-US" sz="1300" b="1" i="0" baseline="-25000" dirty="0">
                <a:effectLst/>
                <a:latin typeface="Open Sans" panose="020B0606030504020204" pitchFamily="34" charset="0"/>
              </a:rPr>
              <a:t>1</a:t>
            </a:r>
            <a:r>
              <a:rPr lang="en-US" sz="1300" b="1" i="0" dirty="0">
                <a:effectLst/>
                <a:latin typeface="Open Sans" panose="020B0606030504020204" pitchFamily="34" charset="0"/>
              </a:rPr>
              <a:t> B</a:t>
            </a:r>
            <a:r>
              <a:rPr lang="en-US" sz="1300" b="1" i="0" baseline="-25000" dirty="0">
                <a:effectLst/>
                <a:latin typeface="Open Sans" panose="020B0606030504020204" pitchFamily="34" charset="0"/>
              </a:rPr>
              <a:t>0</a:t>
            </a:r>
            <a:r>
              <a:rPr lang="en-US" sz="1300" b="1" i="0" dirty="0">
                <a:effectLst/>
                <a:latin typeface="Open Sans" panose="020B0606030504020204" pitchFamily="34" charset="0"/>
              </a:rPr>
              <a:t>‘</a:t>
            </a:r>
            <a:r>
              <a:rPr lang="en-US" sz="1300" b="1" dirty="0">
                <a:latin typeface="Open Sans" panose="020B0606030504020204" pitchFamily="34" charset="0"/>
              </a:rPr>
              <a:t>. </a:t>
            </a:r>
            <a:endParaRPr lang="en-US" sz="1300" b="1" i="0" dirty="0">
              <a:effectLst/>
              <a:latin typeface="Open Sans" panose="020B0606030504020204" pitchFamily="34" charset="0"/>
            </a:endParaRPr>
          </a:p>
          <a:p>
            <a:pPr algn="l"/>
            <a:r>
              <a:rPr lang="en-US" sz="1300" b="0" i="0" dirty="0">
                <a:effectLst/>
                <a:latin typeface="Open Sans" panose="020B0606030504020204" pitchFamily="34" charset="0"/>
              </a:rPr>
              <a:t>The </a:t>
            </a:r>
            <a:r>
              <a:rPr lang="en-US" sz="1300" b="1" i="0" dirty="0">
                <a:effectLst/>
                <a:latin typeface="Open Sans" panose="020B0606030504020204" pitchFamily="34" charset="0"/>
              </a:rPr>
              <a:t>mode input control line M </a:t>
            </a:r>
            <a:r>
              <a:rPr lang="en-US" sz="1300" b="0" i="0" dirty="0">
                <a:effectLst/>
                <a:latin typeface="Open Sans" panose="020B0606030504020204" pitchFamily="34" charset="0"/>
              </a:rPr>
              <a:t>is connected with the carry input of the </a:t>
            </a:r>
            <a:r>
              <a:rPr lang="en-US" sz="1300" b="1" i="0" dirty="0">
                <a:effectLst/>
                <a:latin typeface="Open Sans" panose="020B0606030504020204" pitchFamily="34" charset="0"/>
              </a:rPr>
              <a:t>least significant bit </a:t>
            </a:r>
            <a:r>
              <a:rPr lang="en-US" sz="1300" b="0" i="0" dirty="0">
                <a:effectLst/>
                <a:latin typeface="Open Sans" panose="020B0606030504020204" pitchFamily="34" charset="0"/>
              </a:rPr>
              <a:t>of the full adder. This </a:t>
            </a:r>
            <a:r>
              <a:rPr lang="en-US" sz="1300" b="1" i="0" dirty="0">
                <a:effectLst/>
                <a:latin typeface="Open Sans" panose="020B0606030504020204" pitchFamily="34" charset="0"/>
              </a:rPr>
              <a:t>control line decides the type of operation, whether addition or subtraction.</a:t>
            </a:r>
          </a:p>
          <a:p>
            <a:pPr algn="l"/>
            <a:r>
              <a:rPr lang="en-US" sz="1300" b="0" i="0" dirty="0">
                <a:effectLst/>
                <a:latin typeface="Open Sans" panose="020B0606030504020204" pitchFamily="34" charset="0"/>
              </a:rPr>
              <a:t>When </a:t>
            </a:r>
            <a:r>
              <a:rPr lang="en-US" sz="1300" b="1" i="0" dirty="0">
                <a:effectLst/>
                <a:latin typeface="Open Sans" panose="020B0606030504020204" pitchFamily="34" charset="0"/>
              </a:rPr>
              <a:t>M= 1, the circuit is a subtractor </a:t>
            </a:r>
            <a:r>
              <a:rPr lang="en-US" sz="1300" b="0" i="0" dirty="0">
                <a:effectLst/>
                <a:latin typeface="Open Sans" panose="020B0606030504020204" pitchFamily="34" charset="0"/>
              </a:rPr>
              <a:t>and when </a:t>
            </a:r>
            <a:r>
              <a:rPr lang="en-US" sz="1300" b="1" i="0" dirty="0">
                <a:effectLst/>
                <a:latin typeface="Open Sans" panose="020B0606030504020204" pitchFamily="34" charset="0"/>
              </a:rPr>
              <a:t>M=0, the circuit becomes adder</a:t>
            </a:r>
            <a:r>
              <a:rPr lang="en-US" sz="1300" b="0" i="0" dirty="0">
                <a:effectLst/>
                <a:latin typeface="Open Sans" panose="020B0606030504020204" pitchFamily="34" charset="0"/>
              </a:rPr>
              <a:t>. The Ex-OR gate consists of two inputs to which one is connected to the B and the other to input M. When </a:t>
            </a:r>
            <a:r>
              <a:rPr lang="en-US" sz="1300" b="1" i="0" dirty="0">
                <a:effectLst/>
                <a:latin typeface="Open Sans" panose="020B0606030504020204" pitchFamily="34" charset="0"/>
              </a:rPr>
              <a:t>M = 0, B Ex-OR of 0 produces B</a:t>
            </a:r>
            <a:r>
              <a:rPr lang="en-US" sz="1300" b="0" i="0" dirty="0">
                <a:effectLst/>
                <a:latin typeface="Open Sans" panose="020B0606030504020204" pitchFamily="34" charset="0"/>
              </a:rPr>
              <a:t>. Then, full adders add the B with A with carry input zero and hence an addition operation is performed.</a:t>
            </a:r>
          </a:p>
          <a:p>
            <a:pPr algn="l"/>
            <a:r>
              <a:rPr lang="en-US" sz="1300" b="0" i="0" dirty="0">
                <a:effectLst/>
                <a:latin typeface="Open Sans" panose="020B0606030504020204" pitchFamily="34" charset="0"/>
              </a:rPr>
              <a:t>When </a:t>
            </a:r>
            <a:r>
              <a:rPr lang="en-US" sz="1300" b="1" i="0" dirty="0">
                <a:effectLst/>
                <a:latin typeface="Open Sans" panose="020B0606030504020204" pitchFamily="34" charset="0"/>
              </a:rPr>
              <a:t>M = 1, B Ex-OR of 0 produces B complement and also carry input is 1</a:t>
            </a:r>
            <a:r>
              <a:rPr lang="en-US" sz="1300" b="0" i="0" dirty="0">
                <a:effectLst/>
                <a:latin typeface="Open Sans" panose="020B0606030504020204" pitchFamily="34" charset="0"/>
              </a:rPr>
              <a:t>. Hence the complemented B inputs are added to A and 1 is added through the input carry, nothing but a 2’s complement operation. </a:t>
            </a:r>
            <a:endParaRPr lang="en-US" sz="13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994C581D-B526-4645-94D6-F8360A7359C5}"/>
              </a:ext>
            </a:extLst>
          </p:cNvPr>
          <p:cNvPicPr>
            <a:picLocks noChangeAspect="1"/>
          </p:cNvPicPr>
          <p:nvPr/>
        </p:nvPicPr>
        <p:blipFill>
          <a:blip r:embed="rId4"/>
          <a:stretch>
            <a:fillRect/>
          </a:stretch>
        </p:blipFill>
        <p:spPr>
          <a:xfrm>
            <a:off x="2209800" y="4051675"/>
            <a:ext cx="5196872" cy="2711729"/>
          </a:xfrm>
          <a:prstGeom prst="rect">
            <a:avLst/>
          </a:prstGeom>
        </p:spPr>
      </p:pic>
    </p:spTree>
    <p:extLst>
      <p:ext uri="{BB962C8B-B14F-4D97-AF65-F5344CB8AC3E}">
        <p14:creationId xmlns:p14="http://schemas.microsoft.com/office/powerpoint/2010/main" val="4184831574"/>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5" name="Rectangle 17">
            <a:extLst>
              <a:ext uri="{FF2B5EF4-FFF2-40B4-BE49-F238E27FC236}">
                <a16:creationId xmlns:a16="http://schemas.microsoft.com/office/drawing/2014/main" xmlns="" id="{2CBB9587-CCB8-4549-AF8D-CDA6C69F247B}"/>
              </a:ext>
            </a:extLst>
          </p:cNvPr>
          <p:cNvSpPr>
            <a:spLocks noChangeArrowheads="1"/>
          </p:cNvSpPr>
          <p:nvPr/>
        </p:nvSpPr>
        <p:spPr bwMode="auto">
          <a:xfrm>
            <a:off x="192087" y="1391477"/>
            <a:ext cx="3541714" cy="512755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97180" marR="636905" algn="just">
              <a:spcBef>
                <a:spcPts val="0"/>
              </a:spcBef>
              <a:spcAft>
                <a:spcPts val="0"/>
              </a:spcAft>
              <a:buNone/>
            </a:pPr>
            <a:r>
              <a:rPr lang="en-US" sz="1800" b="1" dirty="0">
                <a:latin typeface="Times New Roman" panose="02020603050405020304" pitchFamily="18" charset="0"/>
                <a:cs typeface="Times New Roman" panose="02020603050405020304" pitchFamily="18" charset="0"/>
              </a:rPr>
              <a:t>Serial Adder: </a:t>
            </a:r>
          </a:p>
          <a:p>
            <a:pPr algn="l" fontAlgn="base"/>
            <a:r>
              <a:rPr lang="en-US" sz="1600" b="1" i="0" dirty="0">
                <a:effectLst/>
                <a:latin typeface="Times New Roman" panose="02020603050405020304" pitchFamily="18" charset="0"/>
                <a:cs typeface="Times New Roman" panose="02020603050405020304" pitchFamily="18" charset="0"/>
              </a:rPr>
              <a:t>Serial binary adder</a:t>
            </a:r>
            <a:r>
              <a:rPr lang="en-US" sz="1600" b="0" i="0" dirty="0">
                <a:effectLst/>
                <a:latin typeface="Times New Roman" panose="02020603050405020304" pitchFamily="18" charset="0"/>
                <a:cs typeface="Times New Roman" panose="02020603050405020304" pitchFamily="18" charset="0"/>
              </a:rPr>
              <a:t> is a combinational logic circuit that performs the addition of two binary numbers in serial form. Serial binary adder performs bit-by-bit addition. </a:t>
            </a:r>
          </a:p>
          <a:p>
            <a:pPr algn="l" fontAlgn="base"/>
            <a:r>
              <a:rPr lang="en-US" sz="1600" b="0" i="0" dirty="0">
                <a:effectLst/>
                <a:latin typeface="Times New Roman" panose="02020603050405020304" pitchFamily="18" charset="0"/>
                <a:cs typeface="Times New Roman" panose="02020603050405020304" pitchFamily="18" charset="0"/>
              </a:rPr>
              <a:t>Two shift registers are used to store the binary numbers that are to be added.</a:t>
            </a:r>
          </a:p>
          <a:p>
            <a:pPr algn="l" fontAlgn="base"/>
            <a:r>
              <a:rPr lang="en-US" sz="1600" b="0" i="0" dirty="0">
                <a:effectLst/>
                <a:latin typeface="Times New Roman" panose="02020603050405020304" pitchFamily="18" charset="0"/>
                <a:cs typeface="Times New Roman" panose="02020603050405020304" pitchFamily="18" charset="0"/>
              </a:rPr>
              <a:t>A single full adder is used to add one pair of bits at a time along with the carry. </a:t>
            </a:r>
          </a:p>
          <a:p>
            <a:pPr algn="l" fontAlgn="base"/>
            <a:r>
              <a:rPr lang="en-US" sz="1600" b="0" i="0" dirty="0">
                <a:effectLst/>
                <a:latin typeface="Times New Roman" panose="02020603050405020304" pitchFamily="18" charset="0"/>
                <a:cs typeface="Times New Roman" panose="02020603050405020304" pitchFamily="18" charset="0"/>
              </a:rPr>
              <a:t>The carry output from the full adder is applied to a D flip-flop. </a:t>
            </a:r>
          </a:p>
          <a:p>
            <a:pPr algn="l" fontAlgn="base"/>
            <a:r>
              <a:rPr lang="en-US" sz="1600" b="0" i="0" dirty="0">
                <a:effectLst/>
                <a:latin typeface="Times New Roman" panose="02020603050405020304" pitchFamily="18" charset="0"/>
                <a:cs typeface="Times New Roman" panose="02020603050405020304" pitchFamily="18" charset="0"/>
              </a:rPr>
              <a:t>After that output is used as a carry for the next significant bits. </a:t>
            </a:r>
          </a:p>
          <a:p>
            <a:pPr algn="l" fontAlgn="base"/>
            <a:r>
              <a:rPr lang="en-US" sz="1600" b="0" i="0" dirty="0">
                <a:effectLst/>
                <a:latin typeface="Times New Roman" panose="02020603050405020304" pitchFamily="18" charset="0"/>
                <a:cs typeface="Times New Roman" panose="02020603050405020304" pitchFamily="18" charset="0"/>
              </a:rPr>
              <a:t>The sum bit from the output of the full adder can be transferred into a third shift register.</a:t>
            </a:r>
          </a:p>
          <a:p>
            <a:pPr marL="297180" marR="636905" algn="just">
              <a:spcBef>
                <a:spcPts val="0"/>
              </a:spcBef>
              <a:spcAft>
                <a:spcPts val="0"/>
              </a:spcAft>
              <a:buNone/>
            </a:pPr>
            <a:endParaRPr lang="en-US" sz="1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1FF7C223-DB37-40F9-BFC2-F14B9EF39261}"/>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3862129" y="1789300"/>
            <a:ext cx="5136325" cy="3665538"/>
          </a:xfrm>
          <a:prstGeom prst="rect">
            <a:avLst/>
          </a:prstGeom>
        </p:spPr>
      </p:pic>
    </p:spTree>
    <p:extLst>
      <p:ext uri="{BB962C8B-B14F-4D97-AF65-F5344CB8AC3E}">
        <p14:creationId xmlns:p14="http://schemas.microsoft.com/office/powerpoint/2010/main" val="4104657518"/>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pic>
        <p:nvPicPr>
          <p:cNvPr id="10" name="Picture 9">
            <a:extLst>
              <a:ext uri="{FF2B5EF4-FFF2-40B4-BE49-F238E27FC236}">
                <a16:creationId xmlns:a16="http://schemas.microsoft.com/office/drawing/2014/main" xmlns="" id="{AAAE9D3D-C078-4DB3-8FA9-BABC26F8867B}"/>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2328528" y="990600"/>
            <a:ext cx="4486944" cy="5715000"/>
          </a:xfrm>
          <a:prstGeom prst="rect">
            <a:avLst/>
          </a:prstGeom>
        </p:spPr>
      </p:pic>
    </p:spTree>
    <p:extLst>
      <p:ext uri="{BB962C8B-B14F-4D97-AF65-F5344CB8AC3E}">
        <p14:creationId xmlns:p14="http://schemas.microsoft.com/office/powerpoint/2010/main" val="2419750327"/>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pic>
        <p:nvPicPr>
          <p:cNvPr id="4" name="Picture 3">
            <a:extLst>
              <a:ext uri="{FF2B5EF4-FFF2-40B4-BE49-F238E27FC236}">
                <a16:creationId xmlns:a16="http://schemas.microsoft.com/office/drawing/2014/main" xmlns="" id="{B4573F93-63D8-496F-B93F-49E360FF75C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4876802" y="1492499"/>
            <a:ext cx="4195162" cy="5136385"/>
          </a:xfrm>
          <a:prstGeom prst="rect">
            <a:avLst/>
          </a:prstGeom>
        </p:spPr>
      </p:pic>
      <p:sp>
        <p:nvSpPr>
          <p:cNvPr id="7" name="TextBox 6">
            <a:extLst>
              <a:ext uri="{FF2B5EF4-FFF2-40B4-BE49-F238E27FC236}">
                <a16:creationId xmlns:a16="http://schemas.microsoft.com/office/drawing/2014/main" xmlns="" id="{00F1F5D2-5B4E-4BA6-9112-48108496EE14}"/>
              </a:ext>
            </a:extLst>
          </p:cNvPr>
          <p:cNvSpPr txBox="1"/>
          <p:nvPr/>
        </p:nvSpPr>
        <p:spPr>
          <a:xfrm>
            <a:off x="152400" y="1492499"/>
            <a:ext cx="4724402" cy="1754326"/>
          </a:xfrm>
          <a:prstGeom prst="rect">
            <a:avLst/>
          </a:prstGeom>
          <a:noFill/>
        </p:spPr>
        <p:txBody>
          <a:bodyPr wrap="square" rtlCol="0">
            <a:spAutoFit/>
          </a:bodyPr>
          <a:lstStyle/>
          <a:p>
            <a:r>
              <a:rPr lang="en-US" b="1" dirty="0"/>
              <a:t>BCD adder: </a:t>
            </a:r>
            <a:r>
              <a:rPr lang="en-US" dirty="0"/>
              <a:t>the 4-bit binary adder IC (7483) can be used to perform BCD addition.</a:t>
            </a:r>
          </a:p>
          <a:p>
            <a:r>
              <a:rPr lang="en-US" dirty="0"/>
              <a:t>If the output is not valid BCD code, or, if carry bit C3 is generated, then 6 (0110) is to be added to the sum,  to get the correct output. </a:t>
            </a:r>
            <a:endParaRPr lang="hi-IN"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E83CB85F-DF60-44BF-8BD7-CA63A6713313}"/>
                  </a:ext>
                </a:extLst>
              </p:cNvPr>
              <p:cNvSpPr txBox="1"/>
              <p:nvPr/>
            </p:nvSpPr>
            <p:spPr>
              <a:xfrm>
                <a:off x="134516" y="3220388"/>
                <a:ext cx="4724402" cy="3435556"/>
              </a:xfrm>
              <a:prstGeom prst="rect">
                <a:avLst/>
              </a:prstGeom>
              <a:noFill/>
            </p:spPr>
            <p:txBody>
              <a:bodyPr wrap="square" rtlCol="0">
                <a:spAutoFit/>
              </a:bodyPr>
              <a:lstStyle/>
              <a:p>
                <a:r>
                  <a:rPr lang="en-US" b="1" dirty="0"/>
                  <a:t>Q.   </a:t>
                </a:r>
                <a:r>
                  <a:rPr lang="en-US" dirty="0"/>
                  <a:t>Subtract 1 from 8</a:t>
                </a:r>
              </a:p>
              <a:p>
                <a:r>
                  <a:rPr lang="en-US" dirty="0"/>
                  <a:t> </a:t>
                </a:r>
                <a:r>
                  <a:rPr lang="en-US" b="0" dirty="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8=       1000 </m:t>
                    </m:r>
                  </m:oMath>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ctrlPr>
                            <a:rPr lang="en-US" b="0" i="1" smtClean="0">
                              <a:latin typeface="Cambria Math"/>
                            </a:rPr>
                          </m:ctrlPr>
                        </m:dPr>
                        <m:e>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a:rPr>
                          </m:ctrlPr>
                        </m:dPr>
                        <m:e>
                          <m:r>
                            <a:rPr lang="en-US" b="0" i="0" smtClean="0">
                              <a:latin typeface="Cambria Math" panose="02040503050406030204" pitchFamily="18" charset="0"/>
                            </a:rPr>
                            <m:t>+</m:t>
                          </m:r>
                        </m:e>
                      </m:d>
                      <m:r>
                        <a:rPr lang="en-US" b="0" i="0" smtClean="0">
                          <a:latin typeface="Cambria Math" panose="02040503050406030204" pitchFamily="18" charset="0"/>
                        </a:rPr>
                        <m:t>1000 </m:t>
                      </m:r>
                      <m:d>
                        <m:dPr>
                          <m:ctrlPr>
                            <a:rPr lang="en-US" b="0" i="1" smtClean="0">
                              <a:latin typeface="Cambria Math"/>
                            </a:rPr>
                          </m:ctrlPr>
                        </m:dPr>
                        <m:e>
                          <m:sSup>
                            <m:sSupPr>
                              <m:ctrlPr>
                                <a:rPr lang="en-US" b="0" i="1" smtClean="0">
                                  <a:latin typeface="Cambria Math"/>
                                </a:rPr>
                              </m:ctrlPr>
                            </m:sSupPr>
                            <m:e>
                              <m:r>
                                <a:rPr lang="en-US" b="0" i="0" smtClean="0">
                                  <a:latin typeface="Cambria Math" panose="02040503050406030204" pitchFamily="18" charset="0"/>
                                </a:rPr>
                                <m:t>9</m:t>
                              </m:r>
                            </m:e>
                            <m:sup>
                              <m:r>
                                <a:rPr lang="en-US" b="0" i="0" smtClean="0">
                                  <a:latin typeface="Cambria Math" panose="02040503050406030204" pitchFamily="18" charset="0"/>
                                </a:rPr>
                                <m:t>′</m:t>
                              </m:r>
                            </m:sup>
                          </m:sSup>
                          <m:r>
                            <m:rPr>
                              <m:sty m:val="p"/>
                            </m:rPr>
                            <a:rPr lang="en-US" b="0" i="0" smtClean="0">
                              <a:latin typeface="Cambria Math" panose="02040503050406030204" pitchFamily="18" charset="0"/>
                            </a:rPr>
                            <m:t>s</m:t>
                          </m:r>
                          <m:r>
                            <a:rPr lang="en-US" b="0" i="0" smtClean="0">
                              <a:latin typeface="Cambria Math" panose="02040503050406030204" pitchFamily="18" charset="0"/>
                            </a:rPr>
                            <m:t> </m:t>
                          </m:r>
                          <m:r>
                            <m:rPr>
                              <m:sty m:val="p"/>
                            </m:rPr>
                            <a:rPr lang="en-US" b="0" i="0" smtClean="0">
                              <a:latin typeface="Cambria Math" panose="02040503050406030204" pitchFamily="18" charset="0"/>
                            </a:rPr>
                            <m:t>complment</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1</m:t>
                          </m:r>
                        </m:e>
                      </m:d>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borderBox>
                        <m:borderBoxPr>
                          <m:ctrlPr>
                            <a:rPr lang="en-US" b="0" i="1" smtClean="0">
                              <a:latin typeface="Cambria Math"/>
                            </a:rPr>
                          </m:ctrlPr>
                        </m:borderBoxPr>
                        <m:e>
                          <m:r>
                            <a:rPr lang="en-US" i="1">
                              <a:latin typeface="Cambria Math" panose="02040503050406030204" pitchFamily="18" charset="0"/>
                            </a:rPr>
                            <m:t>=       1</m:t>
                          </m:r>
                          <m:r>
                            <a:rPr lang="en-US" b="0" i="1" smtClean="0">
                              <a:latin typeface="Cambria Math" panose="02040503050406030204" pitchFamily="18" charset="0"/>
                            </a:rPr>
                            <m:t>0</m:t>
                          </m:r>
                          <m:r>
                            <a:rPr lang="en-US" i="1">
                              <a:latin typeface="Cambria Math" panose="02040503050406030204" pitchFamily="18" charset="0"/>
                            </a:rPr>
                            <m:t>000</m:t>
                          </m:r>
                          <m:r>
                            <a:rPr lang="en-US" b="0" i="1" smtClean="0">
                              <a:latin typeface="Cambria Math" panose="02040503050406030204" pitchFamily="18" charset="0"/>
                            </a:rPr>
                            <m:t> (</m:t>
                          </m:r>
                          <m:r>
                            <a:rPr lang="en-US" b="0" i="1" smtClean="0">
                              <a:latin typeface="Cambria Math" panose="02040503050406030204" pitchFamily="18" charset="0"/>
                            </a:rPr>
                            <m:t>𝑖𝑛𝑣𝑎𝑙𝑖𝑑</m:t>
                          </m:r>
                          <m:r>
                            <a:rPr lang="en-US" b="0" i="1" smtClean="0">
                              <a:latin typeface="Cambria Math" panose="02040503050406030204" pitchFamily="18" charset="0"/>
                            </a:rPr>
                            <m:t>)</m:t>
                          </m:r>
                        </m:e>
                      </m:borderBox>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𝐴𝑑𝑑</m:t>
                      </m:r>
                      <m:r>
                        <a:rPr lang="en-US" b="0" i="1" smtClean="0">
                          <a:latin typeface="Cambria Math" panose="02040503050406030204" pitchFamily="18" charset="0"/>
                        </a:rPr>
                        <m:t> </m:t>
                      </m:r>
                      <m:d>
                        <m:dPr>
                          <m:ctrlPr>
                            <a:rPr lang="en-US" b="0" i="1" smtClean="0">
                              <a:latin typeface="Cambria Math"/>
                            </a:rPr>
                          </m:ctrlPr>
                        </m:dPr>
                        <m:e>
                          <m:r>
                            <a:rPr lang="en-US" b="0" i="1" smtClean="0">
                              <a:latin typeface="Cambria Math" panose="02040503050406030204" pitchFamily="18" charset="0"/>
                            </a:rPr>
                            <m:t>0110</m:t>
                          </m:r>
                        </m:e>
                      </m:d>
                    </m:oMath>
                  </m:oMathPara>
                </a14:m>
                <a:endParaRPr lang="en-US" b="0" dirty="0"/>
              </a:p>
              <a:p>
                <a:pPr/>
                <a14:m>
                  <m:oMathPara xmlns:m="http://schemas.openxmlformats.org/officeDocument/2006/math">
                    <m:oMathParaPr>
                      <m:jc m:val="left"/>
                    </m:oMathParaPr>
                    <m:oMath xmlns:m="http://schemas.openxmlformats.org/officeDocument/2006/math">
                      <m:borderBox>
                        <m:borderBoxPr>
                          <m:ctrlPr>
                            <a:rPr lang="en-US" i="1">
                              <a:latin typeface="Cambria Math"/>
                            </a:rPr>
                          </m:ctrlPr>
                        </m:borderBoxPr>
                        <m:e>
                          <m:eqArr>
                            <m:eqArrPr>
                              <m:ctrlPr>
                                <a:rPr lang="en-US" i="1">
                                  <a:latin typeface="Cambria Math"/>
                                </a:rPr>
                              </m:ctrlPr>
                            </m:eqArrPr>
                            <m:e>
                              <m:r>
                                <a:rPr lang="en-US" i="1">
                                  <a:latin typeface="Cambria Math" panose="02040503050406030204" pitchFamily="18" charset="0"/>
                                </a:rPr>
                                <m:t>       10000</m:t>
                              </m:r>
                            </m:e>
                            <m:e>
                              <m:r>
                                <a:rPr lang="en-US" b="0" i="1" smtClean="0">
                                  <a:latin typeface="Cambria Math" panose="02040503050406030204" pitchFamily="18" charset="0"/>
                                </a:rPr>
                                <m:t>         +0110</m:t>
                              </m:r>
                            </m:e>
                            <m:e>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1</m:t>
                              </m:r>
                              <m:r>
                                <a:rPr lang="en-US" b="0" i="1" smtClean="0">
                                  <a:solidFill>
                                    <a:schemeClr val="tx1"/>
                                  </a:solidFill>
                                  <a:latin typeface="Cambria Math" panose="02040503050406030204" pitchFamily="18" charset="0"/>
                                </a:rPr>
                                <m:t>0</m:t>
                              </m:r>
                              <m:r>
                                <a:rPr lang="en-US" b="0" i="1" smtClean="0">
                                  <a:latin typeface="Cambria Math" panose="02040503050406030204" pitchFamily="18" charset="0"/>
                                </a:rPr>
                                <m:t>110</m:t>
                              </m:r>
                            </m:e>
                          </m:eqArr>
                        </m:e>
                      </m:borderBox>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𝐴𝑑𝑑</m:t>
                      </m:r>
                      <m:r>
                        <a:rPr lang="en-US" b="0" i="1" smtClean="0">
                          <a:latin typeface="Cambria Math" panose="02040503050406030204" pitchFamily="18" charset="0"/>
                        </a:rPr>
                        <m:t>: </m:t>
                      </m:r>
                      <m:r>
                        <a:rPr lang="en-US" b="0" i="1" smtClean="0">
                          <a:latin typeface="Cambria Math" panose="02040503050406030204" pitchFamily="18" charset="0"/>
                        </a:rPr>
                        <m:t>𝐸𝑛𝑑</m:t>
                      </m:r>
                      <m:r>
                        <a:rPr lang="en-US" b="0" i="1" smtClean="0">
                          <a:latin typeface="Cambria Math" panose="02040503050406030204" pitchFamily="18" charset="0"/>
                        </a:rPr>
                        <m:t>−</m:t>
                      </m:r>
                      <m:r>
                        <a:rPr lang="en-US" b="0" i="1" smtClean="0">
                          <a:latin typeface="Cambria Math" panose="02040503050406030204" pitchFamily="18" charset="0"/>
                        </a:rPr>
                        <m:t>𝑎𝑟𝑜𝑢𝑛𝑑</m:t>
                      </m:r>
                      <m:r>
                        <a:rPr lang="en-US" b="0" i="1" smtClean="0">
                          <a:latin typeface="Cambria Math" panose="02040503050406030204" pitchFamily="18" charset="0"/>
                        </a:rPr>
                        <m:t>−</m:t>
                      </m:r>
                      <m:r>
                        <a:rPr lang="en-US" b="0" i="1" smtClean="0">
                          <a:latin typeface="Cambria Math" panose="02040503050406030204" pitchFamily="18" charset="0"/>
                        </a:rPr>
                        <m:t>𝑐𝑎𝑟𝑟𝑦</m:t>
                      </m:r>
                      <m:r>
                        <a:rPr lang="en-US" b="0" i="1" smtClean="0">
                          <a:latin typeface="Cambria Math" panose="02040503050406030204" pitchFamily="18" charset="0"/>
                        </a:rPr>
                        <m:t> (1)</m:t>
                      </m:r>
                    </m:oMath>
                  </m:oMathPara>
                </a14:m>
                <a:endParaRPr lang="en-US" b="0" dirty="0"/>
              </a:p>
              <a:p>
                <a:pPr/>
                <a14:m>
                  <m:oMathPara xmlns:m="http://schemas.openxmlformats.org/officeDocument/2006/math">
                    <m:oMathParaPr>
                      <m:jc m:val="left"/>
                    </m:oMathParaPr>
                    <m:oMath xmlns:m="http://schemas.openxmlformats.org/officeDocument/2006/math">
                      <m:eqArr>
                        <m:eqArrPr>
                          <m:ctrlPr>
                            <a:rPr lang="en-US" i="1" smtClean="0">
                              <a:latin typeface="Cambria Math"/>
                            </a:rPr>
                          </m:ctrlPr>
                        </m:eqArrPr>
                        <m:e>
                          <m:r>
                            <a:rPr lang="en-US" i="1" smtClean="0">
                              <a:solidFill>
                                <a:srgbClr val="FF0000"/>
                              </a:solidFill>
                              <a:latin typeface="Cambria Math" panose="02040503050406030204" pitchFamily="18" charset="0"/>
                            </a:rPr>
                            <m:t>1</m:t>
                          </m:r>
                          <m:r>
                            <a:rPr lang="en-US" i="1">
                              <a:latin typeface="Cambria Math" panose="02040503050406030204" pitchFamily="18" charset="0"/>
                            </a:rPr>
                            <m:t>0</m:t>
                          </m:r>
                          <m:r>
                            <a:rPr lang="en-US" b="0" i="1" smtClean="0">
                              <a:latin typeface="Cambria Math" panose="02040503050406030204" pitchFamily="18" charset="0"/>
                            </a:rPr>
                            <m:t>11</m:t>
                          </m:r>
                          <m:r>
                            <a:rPr lang="en-US" i="1">
                              <a:latin typeface="Cambria Math" panose="02040503050406030204" pitchFamily="18" charset="0"/>
                            </a:rPr>
                            <m:t>0</m:t>
                          </m:r>
                        </m:e>
                        <m:e>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1</m:t>
                          </m:r>
                        </m:e>
                        <m:e>
                          <m:r>
                            <a:rPr lang="en-US" b="0" i="1" smtClean="0">
                              <a:latin typeface="Cambria Math" panose="02040503050406030204" pitchFamily="18" charset="0"/>
                            </a:rPr>
                            <m:t>           =0111= +7</m:t>
                          </m:r>
                        </m:e>
                      </m:eqArr>
                    </m:oMath>
                  </m:oMathPara>
                </a14:m>
                <a:endParaRPr lang="en-US" b="0" dirty="0"/>
              </a:p>
            </p:txBody>
          </p:sp>
        </mc:Choice>
        <mc:Fallback xmlns="">
          <p:sp>
            <p:nvSpPr>
              <p:cNvPr id="10" name="TextBox 9">
                <a:extLst>
                  <a:ext uri="{FF2B5EF4-FFF2-40B4-BE49-F238E27FC236}">
                    <a16:creationId xmlns:a16="http://schemas.microsoft.com/office/drawing/2014/main" id="{E83CB85F-DF60-44BF-8BD7-CA63A6713313}"/>
                  </a:ext>
                </a:extLst>
              </p:cNvPr>
              <p:cNvSpPr txBox="1">
                <a:spLocks noRot="1" noChangeAspect="1" noMove="1" noResize="1" noEditPoints="1" noAdjustHandles="1" noChangeArrowheads="1" noChangeShapeType="1" noTextEdit="1"/>
              </p:cNvSpPr>
              <p:nvPr/>
            </p:nvSpPr>
            <p:spPr>
              <a:xfrm>
                <a:off x="134516" y="3220388"/>
                <a:ext cx="4724402" cy="3435556"/>
              </a:xfrm>
              <a:prstGeom prst="rect">
                <a:avLst/>
              </a:prstGeom>
              <a:blipFill>
                <a:blip r:embed="rId6"/>
                <a:stretch>
                  <a:fillRect l="-1032" t="-887"/>
                </a:stretch>
              </a:blipFill>
            </p:spPr>
            <p:txBody>
              <a:bodyPr/>
              <a:lstStyle/>
              <a:p>
                <a:r>
                  <a:rPr lang="hi-IN">
                    <a:noFill/>
                  </a:rPr>
                  <a:t> </a:t>
                </a:r>
              </a:p>
            </p:txBody>
          </p:sp>
        </mc:Fallback>
      </mc:AlternateContent>
    </p:spTree>
    <p:extLst>
      <p:ext uri="{BB962C8B-B14F-4D97-AF65-F5344CB8AC3E}">
        <p14:creationId xmlns:p14="http://schemas.microsoft.com/office/powerpoint/2010/main" val="2324792880"/>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7" name="TextBox 6">
            <a:extLst>
              <a:ext uri="{FF2B5EF4-FFF2-40B4-BE49-F238E27FC236}">
                <a16:creationId xmlns:a16="http://schemas.microsoft.com/office/drawing/2014/main" xmlns="" id="{00F1F5D2-5B4E-4BA6-9112-48108496EE14}"/>
              </a:ext>
            </a:extLst>
          </p:cNvPr>
          <p:cNvSpPr txBox="1"/>
          <p:nvPr/>
        </p:nvSpPr>
        <p:spPr>
          <a:xfrm>
            <a:off x="304800" y="1553580"/>
            <a:ext cx="3048000" cy="2862322"/>
          </a:xfrm>
          <a:prstGeom prst="rect">
            <a:avLst/>
          </a:prstGeom>
          <a:noFill/>
        </p:spPr>
        <p:txBody>
          <a:bodyPr wrap="square" rtlCol="0">
            <a:spAutoFit/>
          </a:bodyPr>
          <a:lstStyle/>
          <a:p>
            <a:r>
              <a:rPr lang="en-US" b="1" dirty="0"/>
              <a:t>Carry Look-ahead adder (74182): </a:t>
            </a:r>
            <a:r>
              <a:rPr lang="en-US" dirty="0"/>
              <a:t>Carry has to propagate along C</a:t>
            </a:r>
            <a:r>
              <a:rPr lang="en-US" baseline="-25000" dirty="0"/>
              <a:t>-1</a:t>
            </a:r>
            <a:r>
              <a:rPr lang="en-US" dirty="0"/>
              <a:t> to C</a:t>
            </a:r>
            <a:r>
              <a:rPr lang="en-US" baseline="-25000" dirty="0"/>
              <a:t>0</a:t>
            </a:r>
            <a:r>
              <a:rPr lang="en-US" dirty="0"/>
              <a:t> to C</a:t>
            </a:r>
            <a:r>
              <a:rPr lang="en-US" baseline="-25000" dirty="0"/>
              <a:t>n-1 </a:t>
            </a:r>
            <a:r>
              <a:rPr lang="en-US" dirty="0"/>
              <a:t>(LSB to MSB position). This decreases the speed of addition. </a:t>
            </a:r>
          </a:p>
          <a:p>
            <a:r>
              <a:rPr lang="en-US" dirty="0"/>
              <a:t>Hence, a technique called look-ahead carry is used for addition. </a:t>
            </a:r>
          </a:p>
          <a:p>
            <a:endParaRPr lang="hi-IN" dirty="0"/>
          </a:p>
        </p:txBody>
      </p:sp>
      <p:pic>
        <p:nvPicPr>
          <p:cNvPr id="10" name="Picture 9">
            <a:extLst>
              <a:ext uri="{FF2B5EF4-FFF2-40B4-BE49-F238E27FC236}">
                <a16:creationId xmlns:a16="http://schemas.microsoft.com/office/drawing/2014/main" xmlns="" id="{EE76F4D9-7D25-4B1A-A632-AE4DA32799B1}"/>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3581400" y="1548915"/>
            <a:ext cx="5071404" cy="2345026"/>
          </a:xfrm>
          <a:prstGeom prst="rect">
            <a:avLst/>
          </a:prstGeom>
        </p:spPr>
      </p:pic>
      <p:sp>
        <p:nvSpPr>
          <p:cNvPr id="11" name="TextBox 10">
            <a:extLst>
              <a:ext uri="{FF2B5EF4-FFF2-40B4-BE49-F238E27FC236}">
                <a16:creationId xmlns:a16="http://schemas.microsoft.com/office/drawing/2014/main" xmlns="" id="{658AE246-148A-460A-B6DC-381620A41A65}"/>
              </a:ext>
            </a:extLst>
          </p:cNvPr>
          <p:cNvSpPr txBox="1"/>
          <p:nvPr/>
        </p:nvSpPr>
        <p:spPr>
          <a:xfrm>
            <a:off x="304800" y="4572000"/>
            <a:ext cx="8562176" cy="1754326"/>
          </a:xfrm>
          <a:prstGeom prst="rect">
            <a:avLst/>
          </a:prstGeom>
          <a:noFill/>
        </p:spPr>
        <p:txBody>
          <a:bodyPr wrap="square" rtlCol="0">
            <a:spAutoFit/>
          </a:bodyPr>
          <a:lstStyle/>
          <a:p>
            <a:r>
              <a:rPr lang="en-US" dirty="0"/>
              <a:t>C</a:t>
            </a:r>
            <a:r>
              <a:rPr lang="en-US" baseline="-25000" dirty="0"/>
              <a:t>0</a:t>
            </a:r>
            <a:r>
              <a:rPr lang="en-US" dirty="0"/>
              <a:t> and S</a:t>
            </a:r>
            <a:r>
              <a:rPr lang="en-US" baseline="-25000" dirty="0"/>
              <a:t>0</a:t>
            </a:r>
            <a:r>
              <a:rPr lang="en-US" dirty="0"/>
              <a:t> (from FA 0) are generated after some propagation delay. Only C</a:t>
            </a:r>
            <a:r>
              <a:rPr lang="en-US" baseline="-25000" dirty="0"/>
              <a:t>0</a:t>
            </a:r>
            <a:r>
              <a:rPr lang="en-US" dirty="0"/>
              <a:t> is required to propagate </a:t>
            </a:r>
            <a:r>
              <a:rPr lang="en-US" dirty="0" err="1"/>
              <a:t>upto</a:t>
            </a:r>
            <a:r>
              <a:rPr lang="en-US" dirty="0"/>
              <a:t> FA(n-1). </a:t>
            </a:r>
          </a:p>
          <a:p>
            <a:r>
              <a:rPr lang="en-US" dirty="0"/>
              <a:t>The proper output of FA1 (after its own delay) is generated only after the propagation delay of FA0, after receiving C</a:t>
            </a:r>
            <a:r>
              <a:rPr lang="en-US" baseline="-25000" dirty="0"/>
              <a:t>0. </a:t>
            </a:r>
          </a:p>
          <a:p>
            <a:r>
              <a:rPr lang="en-US" dirty="0"/>
              <a:t>Therefore, total delay in FA1 output = delay due to FA0 + delay due to FA1. </a:t>
            </a:r>
          </a:p>
          <a:p>
            <a:r>
              <a:rPr lang="en-US" dirty="0"/>
              <a:t>Hence, the propagation delay depends on the number of FA stages. </a:t>
            </a:r>
            <a:endParaRPr lang="hi-IN" dirty="0"/>
          </a:p>
        </p:txBody>
      </p:sp>
    </p:spTree>
    <p:extLst>
      <p:ext uri="{BB962C8B-B14F-4D97-AF65-F5344CB8AC3E}">
        <p14:creationId xmlns:p14="http://schemas.microsoft.com/office/powerpoint/2010/main" val="3965815825"/>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2140851C-EAE0-41BA-A3DF-6185064DDD3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337226" y="3263441"/>
            <a:ext cx="5761219" cy="1966130"/>
          </a:xfrm>
          <a:prstGeom prst="rect">
            <a:avLst/>
          </a:prstGeom>
        </p:spPr>
      </p:pic>
      <p:sp>
        <p:nvSpPr>
          <p:cNvPr id="11" name="Oval 10">
            <a:extLst>
              <a:ext uri="{FF2B5EF4-FFF2-40B4-BE49-F238E27FC236}">
                <a16:creationId xmlns:a16="http://schemas.microsoft.com/office/drawing/2014/main" xmlns="" id="{CD743A89-7A47-48F2-B3A9-F3CEB25D3560}"/>
              </a:ext>
            </a:extLst>
          </p:cNvPr>
          <p:cNvSpPr/>
          <p:nvPr/>
        </p:nvSpPr>
        <p:spPr>
          <a:xfrm>
            <a:off x="2763841" y="3124200"/>
            <a:ext cx="665089" cy="64963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pic>
        <p:nvPicPr>
          <p:cNvPr id="4" name="Picture 3">
            <a:extLst>
              <a:ext uri="{FF2B5EF4-FFF2-40B4-BE49-F238E27FC236}">
                <a16:creationId xmlns:a16="http://schemas.microsoft.com/office/drawing/2014/main" xmlns="" id="{AAD0B3E5-19F7-4E12-BDA7-C143D1600081}"/>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304800" y="1371600"/>
            <a:ext cx="3383573" cy="166892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F0FFDE29-6D7C-4575-A3BE-F14AAA3D73A6}"/>
                  </a:ext>
                </a:extLst>
              </p:cNvPr>
              <p:cNvSpPr txBox="1"/>
              <p:nvPr/>
            </p:nvSpPr>
            <p:spPr>
              <a:xfrm>
                <a:off x="4287207" y="1345381"/>
                <a:ext cx="3477490" cy="230832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hi-IN" i="1" smtClean="0">
                              <a:latin typeface="Cambria Math"/>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hi-IN" i="1" smtClean="0">
                              <a:latin typeface="Cambria Math"/>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m:oMathPara>
                </a14:m>
                <a:endParaRPr lang="en-US" b="0" dirty="0"/>
              </a:p>
              <a:p>
                <a:pPr algn="ctr"/>
                <a:endParaRPr lang="en-US" b="0" dirty="0"/>
              </a:p>
              <a:p>
                <a:pPr algn="ctr"/>
                <a14:m>
                  <m:oMath xmlns:m="http://schemas.openxmlformats.org/officeDocument/2006/math">
                    <m:sSub>
                      <m:sSubPr>
                        <m:ctrlPr>
                          <a:rPr lang="hi-IN" i="1" smtClean="0">
                            <a:latin typeface="Cambria Math"/>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𝐵</m:t>
                        </m:r>
                      </m:e>
                      <m:sub>
                        <m:r>
                          <a:rPr lang="en-US" i="1">
                            <a:latin typeface="Cambria Math" panose="02040503050406030204" pitchFamily="18" charset="0"/>
                            <a:ea typeface="Cambria Math" panose="02040503050406030204" pitchFamily="18" charset="0"/>
                          </a:rPr>
                          <m:t>𝑖</m:t>
                        </m:r>
                      </m:sub>
                    </m:sSub>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oMath>
                </a14:m>
                <a:endParaRPr lang="en-US" dirty="0">
                  <a:ea typeface="Cambria Math" panose="02040503050406030204" pitchFamily="18" charset="0"/>
                </a:endParaRPr>
              </a:p>
              <a:p>
                <a:pPr algn="ctr"/>
                <a:endParaRPr lang="en-US" dirty="0">
                  <a:ea typeface="Cambria Math" panose="02040503050406030204" pitchFamily="18" charset="0"/>
                </a:endParaRPr>
              </a:p>
              <a:p>
                <a:pPr algn="ctr"/>
                <a14:m>
                  <m:oMath xmlns:m="http://schemas.openxmlformats.org/officeDocument/2006/math">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a:rPr>
                        </m:ctrlPr>
                      </m:sSubPr>
                      <m:e>
                        <m:r>
                          <a:rPr lang="en-US" b="0" i="1" smtClean="0">
                            <a:latin typeface="Cambria Math" panose="02040503050406030204" pitchFamily="18" charset="0"/>
                          </a:rPr>
                          <m:t>𝑃</m:t>
                        </m:r>
                      </m:e>
                      <m:sub>
                        <m:r>
                          <a:rPr lang="en-US" i="1">
                            <a:latin typeface="Cambria Math" panose="02040503050406030204" pitchFamily="18" charset="0"/>
                          </a:rPr>
                          <m:t>𝑖</m:t>
                        </m:r>
                      </m:sub>
                    </m:sSub>
                    <m:sSub>
                      <m:sSubPr>
                        <m:ctrlPr>
                          <a:rPr lang="en-US" i="1">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oMath>
                </a14:m>
                <a:endParaRPr lang="en-US" dirty="0"/>
              </a:p>
              <a:p>
                <a:endParaRPr lang="hi-IN" dirty="0"/>
              </a:p>
            </p:txBody>
          </p:sp>
        </mc:Choice>
        <mc:Fallback xmlns="">
          <p:sp>
            <p:nvSpPr>
              <p:cNvPr id="12" name="TextBox 11">
                <a:extLst>
                  <a:ext uri="{FF2B5EF4-FFF2-40B4-BE49-F238E27FC236}">
                    <a16:creationId xmlns:a16="http://schemas.microsoft.com/office/drawing/2014/main" id="{F0FFDE29-6D7C-4575-A3BE-F14AAA3D73A6}"/>
                  </a:ext>
                </a:extLst>
              </p:cNvPr>
              <p:cNvSpPr txBox="1">
                <a:spLocks noRot="1" noChangeAspect="1" noMove="1" noResize="1" noEditPoints="1" noAdjustHandles="1" noChangeArrowheads="1" noChangeShapeType="1" noTextEdit="1"/>
              </p:cNvSpPr>
              <p:nvPr/>
            </p:nvSpPr>
            <p:spPr>
              <a:xfrm>
                <a:off x="4287207" y="1345381"/>
                <a:ext cx="3477490" cy="2308324"/>
              </a:xfrm>
              <a:prstGeom prst="rect">
                <a:avLst/>
              </a:prstGeom>
              <a:blipFill>
                <a:blip r:embed="rId8"/>
                <a:stretch>
                  <a:fillRect/>
                </a:stretch>
              </a:blipFill>
            </p:spPr>
            <p:txBody>
              <a:bodyPr/>
              <a:lstStyle/>
              <a:p>
                <a:r>
                  <a:rPr lang="hi-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8D34675B-2B94-4643-A8B8-B0B26C3D91B5}"/>
                  </a:ext>
                </a:extLst>
              </p:cNvPr>
              <p:cNvSpPr txBox="1"/>
              <p:nvPr/>
            </p:nvSpPr>
            <p:spPr>
              <a:xfrm>
                <a:off x="286139" y="5410513"/>
                <a:ext cx="4609322" cy="1200329"/>
              </a:xfrm>
              <a:prstGeom prst="rect">
                <a:avLst/>
              </a:prstGeom>
              <a:noFill/>
              <a:ln w="28575">
                <a:solidFill>
                  <a:schemeClr val="tx1"/>
                </a:solidFill>
                <a:prstDash val="dash"/>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𝑐𝑎𝑟𝑟𝑦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𝑔𝑒𝑛𝑒𝑟𝑎𝑡𝑒</m:t>
                      </m:r>
                      <m:r>
                        <a:rPr lang="en-US" b="0" i="1" smtClean="0">
                          <a:latin typeface="Cambria Math" panose="02040503050406030204" pitchFamily="18" charset="0"/>
                          <a:ea typeface="Cambria Math" panose="02040503050406030204" pitchFamily="18" charset="0"/>
                        </a:rPr>
                        <m:t> </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𝑖𝑛𝑑𝑒𝑝𝑒𝑛𝑑𝑒𝑛𝑡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𝑖𝑛𝑝𝑢𝑡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𝑐𝑎𝑟𝑟𝑦</m:t>
                          </m:r>
                        </m:e>
                      </m:d>
                    </m:oMath>
                  </m:oMathPara>
                </a14:m>
                <a:endParaRPr lang="en-US" b="0" dirty="0">
                  <a:ea typeface="Cambria Math" panose="02040503050406030204" pitchFamily="18" charset="0"/>
                </a:endParaRPr>
              </a:p>
              <a:p>
                <a:endParaRPr lang="en-US"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𝑐𝑎𝑟𝑟𝑦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𝑝𝑟𝑜𝑝𝑎𝑔𝑎𝑡𝑒</m:t>
                      </m:r>
                    </m:oMath>
                  </m:oMathPara>
                </a14:m>
                <a:endParaRPr lang="hi-IN" dirty="0"/>
              </a:p>
            </p:txBody>
          </p:sp>
        </mc:Choice>
        <mc:Fallback xmlns="">
          <p:sp>
            <p:nvSpPr>
              <p:cNvPr id="16" name="TextBox 15">
                <a:extLst>
                  <a:ext uri="{FF2B5EF4-FFF2-40B4-BE49-F238E27FC236}">
                    <a16:creationId xmlns:a16="http://schemas.microsoft.com/office/drawing/2014/main" id="{8D34675B-2B94-4643-A8B8-B0B26C3D91B5}"/>
                  </a:ext>
                </a:extLst>
              </p:cNvPr>
              <p:cNvSpPr txBox="1">
                <a:spLocks noRot="1" noChangeAspect="1" noMove="1" noResize="1" noEditPoints="1" noAdjustHandles="1" noChangeArrowheads="1" noChangeShapeType="1" noTextEdit="1"/>
              </p:cNvSpPr>
              <p:nvPr/>
            </p:nvSpPr>
            <p:spPr>
              <a:xfrm>
                <a:off x="286139" y="5410513"/>
                <a:ext cx="4609322" cy="1200329"/>
              </a:xfrm>
              <a:prstGeom prst="rect">
                <a:avLst/>
              </a:prstGeom>
              <a:blipFill>
                <a:blip r:embed="rId9"/>
                <a:stretch>
                  <a:fillRect b="-1990"/>
                </a:stretch>
              </a:blipFill>
              <a:ln w="28575">
                <a:solidFill>
                  <a:schemeClr val="tx1"/>
                </a:solidFill>
                <a:prstDash val="dash"/>
              </a:ln>
            </p:spPr>
            <p:txBody>
              <a:bodyPr/>
              <a:lstStyle/>
              <a:p>
                <a:r>
                  <a:rPr lang="hi-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504EB617-82C1-418F-A665-20D10976A512}"/>
                  </a:ext>
                </a:extLst>
              </p:cNvPr>
              <p:cNvSpPr txBox="1"/>
              <p:nvPr/>
            </p:nvSpPr>
            <p:spPr>
              <a:xfrm>
                <a:off x="5638800" y="5257800"/>
                <a:ext cx="3352800" cy="1477328"/>
              </a:xfrm>
              <a:prstGeom prst="rect">
                <a:avLst/>
              </a:prstGeom>
              <a:noFill/>
              <a:ln>
                <a:solidFill>
                  <a:schemeClr val="tx1"/>
                </a:solidFill>
              </a:ln>
            </p:spPr>
            <p:txBody>
              <a:bodyPr wrap="square">
                <a:spAutoFit/>
              </a:bodyPr>
              <a:lstStyle/>
              <a:p>
                <a14:m>
                  <m:oMath xmlns:m="http://schemas.openxmlformats.org/officeDocument/2006/math">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a:rPr>
                        </m:ctrlPr>
                      </m:sSubPr>
                      <m:e>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e>
                      <m:sub>
                        <m:r>
                          <a:rPr lang="en-US" i="1">
                            <a:latin typeface="Cambria Math" panose="02040503050406030204" pitchFamily="18" charset="0"/>
                          </a:rPr>
                          <m:t>𝑖</m:t>
                        </m:r>
                      </m:sub>
                    </m:sSub>
                    <m:sSub>
                      <m:sSubPr>
                        <m:ctrlPr>
                          <a:rPr lang="en-US" i="1">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oMath>
                </a14:m>
                <a:endParaRPr lang="en-US" b="0" dirty="0">
                  <a:ea typeface="Cambria Math" panose="02040503050406030204" pitchFamily="18" charset="0"/>
                </a:endParaRPr>
              </a:p>
              <a:p>
                <a:endParaRPr lang="en-US" b="0" dirty="0">
                  <a:ea typeface="Cambria Math" panose="02040503050406030204" pitchFamily="18" charset="0"/>
                </a:endParaRPr>
              </a:p>
              <a:p>
                <a14:m>
                  <m:oMath xmlns:m="http://schemas.openxmlformats.org/officeDocument/2006/math">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a:rPr>
                        </m:ctrlPr>
                      </m:sSubPr>
                      <m:e>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e>
                      <m:sub>
                        <m:r>
                          <a:rPr lang="en-US" i="1">
                            <a:latin typeface="Cambria Math" panose="02040503050406030204" pitchFamily="18" charset="0"/>
                          </a:rPr>
                          <m:t>𝑖</m:t>
                        </m:r>
                        <m:r>
                          <a:rPr lang="en-US" b="0" i="1" smtClean="0">
                            <a:latin typeface="Cambria Math" panose="02040503050406030204" pitchFamily="18" charset="0"/>
                          </a:rPr>
                          <m:t>+1</m:t>
                        </m:r>
                      </m:sub>
                    </m:sSub>
                    <m:sSub>
                      <m:sSubPr>
                        <m:ctrlPr>
                          <a:rPr lang="en-US" i="1">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𝑖</m:t>
                        </m:r>
                      </m:sub>
                    </m:sSub>
                  </m:oMath>
                </a14:m>
                <a:endParaRPr lang="en-US" dirty="0"/>
              </a:p>
              <a:p>
                <a:endParaRPr lang="en-US" dirty="0"/>
              </a:p>
              <a:p>
                <a14:m>
                  <m:oMath xmlns:m="http://schemas.openxmlformats.org/officeDocument/2006/math">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a:rPr>
                        </m:ctrlPr>
                      </m:sSubPr>
                      <m:e>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𝑃</m:t>
                        </m:r>
                      </m:e>
                      <m:sub>
                        <m:r>
                          <a:rPr lang="en-US" i="1">
                            <a:latin typeface="Cambria Math" panose="02040503050406030204" pitchFamily="18" charset="0"/>
                          </a:rPr>
                          <m:t>𝑖</m:t>
                        </m:r>
                      </m:sub>
                    </m:sSub>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𝐺</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a14:m>
                <a:endParaRPr lang="hi-IN" dirty="0"/>
              </a:p>
            </p:txBody>
          </p:sp>
        </mc:Choice>
        <mc:Fallback xmlns="">
          <p:sp>
            <p:nvSpPr>
              <p:cNvPr id="18" name="TextBox 17">
                <a:extLst>
                  <a:ext uri="{FF2B5EF4-FFF2-40B4-BE49-F238E27FC236}">
                    <a16:creationId xmlns:a16="http://schemas.microsoft.com/office/drawing/2014/main" id="{504EB617-82C1-418F-A665-20D10976A512}"/>
                  </a:ext>
                </a:extLst>
              </p:cNvPr>
              <p:cNvSpPr txBox="1">
                <a:spLocks noRot="1" noChangeAspect="1" noMove="1" noResize="1" noEditPoints="1" noAdjustHandles="1" noChangeArrowheads="1" noChangeShapeType="1" noTextEdit="1"/>
              </p:cNvSpPr>
              <p:nvPr/>
            </p:nvSpPr>
            <p:spPr>
              <a:xfrm>
                <a:off x="5638800" y="5257800"/>
                <a:ext cx="3352800" cy="1477328"/>
              </a:xfrm>
              <a:prstGeom prst="rect">
                <a:avLst/>
              </a:prstGeom>
              <a:blipFill>
                <a:blip r:embed="rId10"/>
                <a:stretch>
                  <a:fillRect b="-2459"/>
                </a:stretch>
              </a:blipFill>
              <a:ln>
                <a:solidFill>
                  <a:schemeClr val="tx1"/>
                </a:solidFill>
              </a:ln>
            </p:spPr>
            <p:txBody>
              <a:bodyPr/>
              <a:lstStyle/>
              <a:p>
                <a:r>
                  <a:rPr lang="hi-IN">
                    <a:noFill/>
                  </a:rPr>
                  <a:t> </a:t>
                </a:r>
              </a:p>
            </p:txBody>
          </p:sp>
        </mc:Fallback>
      </mc:AlternateContent>
      <p:sp>
        <p:nvSpPr>
          <p:cNvPr id="3" name="Oval 2">
            <a:extLst>
              <a:ext uri="{FF2B5EF4-FFF2-40B4-BE49-F238E27FC236}">
                <a16:creationId xmlns:a16="http://schemas.microsoft.com/office/drawing/2014/main" xmlns="" id="{E2B952E5-1E3C-41AA-A676-D9A51A74A615}"/>
              </a:ext>
            </a:extLst>
          </p:cNvPr>
          <p:cNvSpPr/>
          <p:nvPr/>
        </p:nvSpPr>
        <p:spPr>
          <a:xfrm>
            <a:off x="2286000" y="4052962"/>
            <a:ext cx="609600" cy="6096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5FBD1B13-55E9-4A70-8AA1-9690F906DF4B}"/>
                  </a:ext>
                </a:extLst>
              </p:cNvPr>
              <p:cNvSpPr txBox="1"/>
              <p:nvPr/>
            </p:nvSpPr>
            <p:spPr>
              <a:xfrm>
                <a:off x="6042165" y="4140744"/>
                <a:ext cx="1870129" cy="369332"/>
              </a:xfrm>
              <a:prstGeom prst="rect">
                <a:avLst/>
              </a:prstGeom>
              <a:noFill/>
            </p:spPr>
            <p:txBody>
              <a:bodyPr wrap="square">
                <a:spAutoFit/>
              </a:bodyPr>
              <a:lstStyle/>
              <a:p>
                <a14:m>
                  <m:oMath xmlns:m="http://schemas.openxmlformats.org/officeDocument/2006/math">
                    <m:sSub>
                      <m:sSubPr>
                        <m:ctrlPr>
                          <a:rPr lang="en-US" b="1" i="1" smtClean="0">
                            <a:latin typeface="Cambria Math"/>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𝑪</m:t>
                        </m:r>
                      </m:e>
                      <m:sub>
                        <m:r>
                          <a:rPr lang="en-US" b="1" i="1" smtClean="0">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oMath>
                </a14:m>
                <a:r>
                  <a:rPr lang="en-US" b="1" dirty="0"/>
                  <a:t> </a:t>
                </a:r>
                <a14:m>
                  <m:oMath xmlns:m="http://schemas.openxmlformats.org/officeDocument/2006/math">
                    <m:sSub>
                      <m:sSubPr>
                        <m:ctrlPr>
                          <a:rPr lang="en-US" b="1" i="1">
                            <a:latin typeface="Cambria Math"/>
                          </a:rPr>
                        </m:ctrlPr>
                      </m:sSubPr>
                      <m:e>
                        <m:r>
                          <a:rPr lang="en-US" b="1" i="1" smtClean="0">
                            <a:latin typeface="Cambria Math" panose="02040503050406030204" pitchFamily="18" charset="0"/>
                          </a:rPr>
                          <m:t>𝑷</m:t>
                        </m:r>
                      </m:e>
                      <m:sub>
                        <m:r>
                          <a:rPr lang="en-US" b="1" i="1">
                            <a:latin typeface="Cambria Math" panose="02040503050406030204" pitchFamily="18" charset="0"/>
                          </a:rPr>
                          <m:t>𝒊</m:t>
                        </m:r>
                      </m:sub>
                    </m:sSub>
                    <m:sSub>
                      <m:sSubPr>
                        <m:ctrlPr>
                          <a:rPr lang="en-US" b="1" i="1">
                            <a:latin typeface="Cambria Math"/>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𝑪</m:t>
                        </m:r>
                      </m:e>
                      <m:sub>
                        <m:r>
                          <a:rPr lang="en-US" b="1" i="1">
                            <a:latin typeface="Cambria Math" panose="02040503050406030204" pitchFamily="18" charset="0"/>
                            <a:ea typeface="Cambria Math" panose="02040503050406030204" pitchFamily="18" charset="0"/>
                          </a:rPr>
                          <m:t>𝒊</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𝑮</m:t>
                        </m:r>
                      </m:e>
                      <m:sub>
                        <m:r>
                          <a:rPr lang="en-US" b="1" i="1" smtClean="0">
                            <a:latin typeface="Cambria Math" panose="02040503050406030204" pitchFamily="18" charset="0"/>
                            <a:ea typeface="Cambria Math" panose="02040503050406030204" pitchFamily="18" charset="0"/>
                          </a:rPr>
                          <m:t>𝒊</m:t>
                        </m:r>
                      </m:sub>
                    </m:sSub>
                  </m:oMath>
                </a14:m>
                <a:endParaRPr lang="hi-IN" b="1" dirty="0"/>
              </a:p>
            </p:txBody>
          </p:sp>
        </mc:Choice>
        <mc:Fallback xmlns="">
          <p:sp>
            <p:nvSpPr>
              <p:cNvPr id="13" name="TextBox 12">
                <a:extLst>
                  <a:ext uri="{FF2B5EF4-FFF2-40B4-BE49-F238E27FC236}">
                    <a16:creationId xmlns:a16="http://schemas.microsoft.com/office/drawing/2014/main" id="{5FBD1B13-55E9-4A70-8AA1-9690F906DF4B}"/>
                  </a:ext>
                </a:extLst>
              </p:cNvPr>
              <p:cNvSpPr txBox="1">
                <a:spLocks noRot="1" noChangeAspect="1" noMove="1" noResize="1" noEditPoints="1" noAdjustHandles="1" noChangeArrowheads="1" noChangeShapeType="1" noTextEdit="1"/>
              </p:cNvSpPr>
              <p:nvPr/>
            </p:nvSpPr>
            <p:spPr>
              <a:xfrm>
                <a:off x="6042165" y="4140744"/>
                <a:ext cx="1870129" cy="369332"/>
              </a:xfrm>
              <a:prstGeom prst="rect">
                <a:avLst/>
              </a:prstGeom>
              <a:blipFill>
                <a:blip r:embed="rId11"/>
                <a:stretch>
                  <a:fillRect b="-1639"/>
                </a:stretch>
              </a:blipFill>
            </p:spPr>
            <p:txBody>
              <a:bodyPr/>
              <a:lstStyle/>
              <a:p>
                <a:r>
                  <a:rPr lang="hi-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E863452F-C484-446C-BB04-5EC32A591A6F}"/>
                  </a:ext>
                </a:extLst>
              </p:cNvPr>
              <p:cNvSpPr txBox="1"/>
              <p:nvPr/>
            </p:nvSpPr>
            <p:spPr>
              <a:xfrm>
                <a:off x="5962357" y="3719321"/>
                <a:ext cx="2381033" cy="646331"/>
              </a:xfrm>
              <a:prstGeom prst="rect">
                <a:avLst/>
              </a:prstGeom>
              <a:noFill/>
            </p:spPr>
            <p:txBody>
              <a:bodyPr wrap="square">
                <a:spAutoFit/>
              </a:bodyPr>
              <a:lstStyle/>
              <a:p>
                <a:pPr algn="ctr"/>
                <a14:m>
                  <m:oMath xmlns:m="http://schemas.openxmlformats.org/officeDocument/2006/math">
                    <m:sSub>
                      <m:sSubPr>
                        <m:ctrlPr>
                          <a:rPr lang="hi-IN" b="1" i="1" smtClean="0">
                            <a:latin typeface="Cambria Math"/>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a:latin typeface="Cambria Math"/>
                          </a:rPr>
                        </m:ctrlPr>
                      </m:sSubPr>
                      <m:e>
                        <m:r>
                          <a:rPr lang="en-US" b="1" i="1">
                            <a:latin typeface="Cambria Math" panose="02040503050406030204" pitchFamily="18" charset="0"/>
                          </a:rPr>
                          <m:t>𝑨</m:t>
                        </m:r>
                      </m:e>
                      <m:sub>
                        <m:r>
                          <a:rPr lang="en-US" b="1" i="1">
                            <a:latin typeface="Cambria Math" panose="02040503050406030204" pitchFamily="18" charset="0"/>
                          </a:rPr>
                          <m:t>𝒊</m:t>
                        </m:r>
                      </m:sub>
                    </m:sSub>
                    <m:r>
                      <a:rPr lang="en-US" b="1" i="1">
                        <a:latin typeface="Cambria Math" panose="02040503050406030204" pitchFamily="18" charset="0"/>
                        <a:ea typeface="Cambria Math" panose="02040503050406030204" pitchFamily="18" charset="0"/>
                      </a:rPr>
                      <m:t>⊕</m:t>
                    </m:r>
                    <m:sSub>
                      <m:sSubPr>
                        <m:ctrlPr>
                          <a:rPr lang="en-US" b="1" i="1">
                            <a:latin typeface="Cambria Math"/>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𝑩</m:t>
                        </m:r>
                      </m:e>
                      <m:sub>
                        <m:r>
                          <a:rPr lang="en-US" b="1" i="1">
                            <a:latin typeface="Cambria Math" panose="02040503050406030204" pitchFamily="18" charset="0"/>
                            <a:ea typeface="Cambria Math" panose="02040503050406030204" pitchFamily="18" charset="0"/>
                          </a:rPr>
                          <m:t>𝒊</m:t>
                        </m:r>
                      </m:sub>
                    </m:sSub>
                  </m:oMath>
                </a14:m>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m:t>
                    </m:r>
                    <m:sSub>
                      <m:sSubPr>
                        <m:ctrlPr>
                          <a:rPr lang="en-US" b="1" i="1">
                            <a:latin typeface="Cambria Math"/>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𝑪</m:t>
                        </m:r>
                      </m:e>
                      <m:sub>
                        <m:r>
                          <a:rPr lang="en-US" b="1" i="1">
                            <a:latin typeface="Cambria Math" panose="02040503050406030204" pitchFamily="18" charset="0"/>
                            <a:ea typeface="Cambria Math" panose="02040503050406030204" pitchFamily="18" charset="0"/>
                          </a:rPr>
                          <m:t>𝒊</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oMath>
                </a14:m>
                <a:endParaRPr lang="en-US" b="1" dirty="0">
                  <a:ea typeface="Cambria Math" panose="02040503050406030204" pitchFamily="18" charset="0"/>
                </a:endParaRPr>
              </a:p>
              <a:p>
                <a:pPr algn="ctr"/>
                <a:endParaRPr lang="en-US" dirty="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E863452F-C484-446C-BB04-5EC32A591A6F}"/>
                  </a:ext>
                </a:extLst>
              </p:cNvPr>
              <p:cNvSpPr txBox="1">
                <a:spLocks noRot="1" noChangeAspect="1" noMove="1" noResize="1" noEditPoints="1" noAdjustHandles="1" noChangeArrowheads="1" noChangeShapeType="1" noTextEdit="1"/>
              </p:cNvSpPr>
              <p:nvPr/>
            </p:nvSpPr>
            <p:spPr>
              <a:xfrm>
                <a:off x="5962357" y="3719321"/>
                <a:ext cx="2381033" cy="646331"/>
              </a:xfrm>
              <a:prstGeom prst="rect">
                <a:avLst/>
              </a:prstGeom>
              <a:blipFill>
                <a:blip r:embed="rId12"/>
                <a:stretch>
                  <a:fillRect/>
                </a:stretch>
              </a:blipFill>
            </p:spPr>
            <p:txBody>
              <a:bodyPr/>
              <a:lstStyle/>
              <a:p>
                <a:r>
                  <a:rPr lang="hi-IN">
                    <a:noFill/>
                  </a:rPr>
                  <a:t> </a:t>
                </a:r>
              </a:p>
            </p:txBody>
          </p:sp>
        </mc:Fallback>
      </mc:AlternateContent>
    </p:spTree>
    <p:extLst>
      <p:ext uri="{BB962C8B-B14F-4D97-AF65-F5344CB8AC3E}">
        <p14:creationId xmlns:p14="http://schemas.microsoft.com/office/powerpoint/2010/main" val="504552871"/>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F0FFDE29-6D7C-4575-A3BE-F14AAA3D73A6}"/>
                  </a:ext>
                </a:extLst>
              </p:cNvPr>
              <p:cNvSpPr txBox="1"/>
              <p:nvPr/>
            </p:nvSpPr>
            <p:spPr>
              <a:xfrm>
                <a:off x="228600" y="1447800"/>
                <a:ext cx="5638800" cy="3262432"/>
              </a:xfrm>
              <a:prstGeom prst="rect">
                <a:avLst/>
              </a:prstGeom>
              <a:noFill/>
            </p:spPr>
            <p:txBody>
              <a:bodyPr wrap="square" rtlCol="0">
                <a:spAutoFit/>
              </a:bodyPr>
              <a:lstStyle/>
              <a:p>
                <a:r>
                  <a:rPr lang="en-US" dirty="0"/>
                  <a:t>Now consider a 4-bit adder: </a:t>
                </a:r>
              </a:p>
              <a:p>
                <a:pPr algn="ctr"/>
                <a:endParaRPr lang="en-US" dirty="0"/>
              </a:p>
              <a:p>
                <a14:m>
                  <m:oMath xmlns:m="http://schemas.openxmlformats.org/officeDocument/2006/math">
                    <m:sSub>
                      <m:sSubPr>
                        <m:ctrlPr>
                          <a:rPr lang="hi-IN" sz="1600" i="1" smtClean="0">
                            <a:latin typeface="Cambria Math"/>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𝐵</m:t>
                        </m:r>
                      </m:e>
                      <m:sub>
                        <m:r>
                          <a:rPr lang="en-US" sz="1600" b="0" i="1" smtClean="0">
                            <a:latin typeface="Cambria Math" panose="02040503050406030204" pitchFamily="18" charset="0"/>
                            <a:ea typeface="Cambria Math" panose="02040503050406030204" pitchFamily="18" charset="0"/>
                          </a:rPr>
                          <m:t>𝑖</m:t>
                        </m:r>
                      </m:sub>
                    </m:sSub>
                  </m:oMath>
                </a14:m>
                <a:r>
                  <a:rPr lang="en-US" sz="1600" b="0" dirty="0">
                    <a:ea typeface="Cambria Math" panose="02040503050406030204" pitchFamily="18" charset="0"/>
                  </a:rPr>
                  <a:t> , </a:t>
                </a:r>
                <a14:m>
                  <m:oMath xmlns:m="http://schemas.openxmlformats.org/officeDocument/2006/math">
                    <m:sSub>
                      <m:sSubPr>
                        <m:ctrlPr>
                          <a:rPr lang="hi-IN" sz="1600" i="1">
                            <a:latin typeface="Cambria Math"/>
                          </a:rPr>
                        </m:ctrlPr>
                      </m:sSubPr>
                      <m:e>
                        <m:r>
                          <a:rPr lang="en-US" sz="1600" i="1">
                            <a:latin typeface="Cambria Math" panose="02040503050406030204" pitchFamily="18" charset="0"/>
                          </a:rPr>
                          <m:t>𝐺</m:t>
                        </m:r>
                      </m:e>
                      <m:sub>
                        <m:r>
                          <a:rPr lang="en-US" sz="1600" b="0" i="1" smtClean="0">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a:rPr>
                        </m:ctrlPr>
                      </m:sSubPr>
                      <m:e>
                        <m:r>
                          <a:rPr lang="en-US" sz="1600" i="1">
                            <a:latin typeface="Cambria Math" panose="02040503050406030204" pitchFamily="18" charset="0"/>
                          </a:rPr>
                          <m:t>𝐴</m:t>
                        </m:r>
                      </m:e>
                      <m:sub>
                        <m:r>
                          <a:rPr lang="en-US" sz="1600" b="0" i="1" smtClean="0">
                            <a:latin typeface="Cambria Math" panose="02040503050406030204" pitchFamily="18" charset="0"/>
                          </a:rPr>
                          <m:t>𝑖</m:t>
                        </m:r>
                      </m:sub>
                    </m:sSub>
                    <m:sSub>
                      <m:sSubPr>
                        <m:ctrlPr>
                          <a:rPr lang="en-US" sz="1600" i="1">
                            <a:latin typeface="Cambria Math"/>
                          </a:rPr>
                        </m:ctrlPr>
                      </m:sSubPr>
                      <m:e>
                        <m:r>
                          <a:rPr lang="en-US" sz="1600" i="1">
                            <a:latin typeface="Cambria Math" panose="02040503050406030204" pitchFamily="18" charset="0"/>
                          </a:rPr>
                          <m:t>𝐵</m:t>
                        </m:r>
                      </m:e>
                      <m:sub>
                        <m:r>
                          <a:rPr lang="en-US" sz="1600" b="0" i="1" smtClean="0">
                            <a:latin typeface="Cambria Math" panose="02040503050406030204" pitchFamily="18" charset="0"/>
                          </a:rPr>
                          <m:t>𝑖</m:t>
                        </m:r>
                      </m:sub>
                    </m:sSub>
                  </m:oMath>
                </a14:m>
                <a:r>
                  <a:rPr lang="en-US" sz="1600" b="0" dirty="0">
                    <a:ea typeface="Cambria Math" panose="02040503050406030204" pitchFamily="18" charset="0"/>
                  </a:rPr>
                  <a:t> , </a:t>
                </a:r>
                <a14:m>
                  <m:oMath xmlns:m="http://schemas.openxmlformats.org/officeDocument/2006/math">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𝐶</m:t>
                        </m:r>
                      </m:e>
                      <m:sub>
                        <m:r>
                          <a:rPr lang="en-US" sz="1600" i="1">
                            <a:latin typeface="Cambria Math" panose="02040503050406030204" pitchFamily="18" charset="0"/>
                            <a:ea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a:rPr>
                        </m:ctrlPr>
                      </m:sSubPr>
                      <m:e>
                        <m:r>
                          <a:rPr lang="en-US" sz="1600" i="1">
                            <a:latin typeface="Cambria Math" panose="02040503050406030204" pitchFamily="18" charset="0"/>
                          </a:rPr>
                          <m:t>𝑃</m:t>
                        </m:r>
                      </m:e>
                      <m:sub>
                        <m:r>
                          <a:rPr lang="en-US" sz="1600" i="1">
                            <a:latin typeface="Cambria Math" panose="02040503050406030204" pitchFamily="18" charset="0"/>
                          </a:rPr>
                          <m:t>𝑖</m:t>
                        </m:r>
                      </m:sub>
                    </m:sSub>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𝐶</m:t>
                        </m:r>
                      </m:e>
                      <m:sub>
                        <m: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i="1">
                            <a:latin typeface="Cambria Math" panose="02040503050406030204" pitchFamily="18" charset="0"/>
                            <a:ea typeface="Cambria Math" panose="02040503050406030204" pitchFamily="18" charset="0"/>
                          </a:rPr>
                          <m:t>𝑖</m:t>
                        </m:r>
                      </m:sub>
                    </m:sSub>
                  </m:oMath>
                </a14:m>
                <a:endParaRPr lang="en-US" sz="1600" b="0" dirty="0">
                  <a:ea typeface="Cambria Math" panose="02040503050406030204" pitchFamily="18" charset="0"/>
                </a:endParaRPr>
              </a:p>
              <a:p>
                <a:endParaRPr lang="en-US" sz="1600" dirty="0">
                  <a:ea typeface="Cambria Math" panose="02040503050406030204" pitchFamily="18" charset="0"/>
                </a:endParaRPr>
              </a:p>
              <a:p>
                <a14:m>
                  <m:oMath xmlns:m="http://schemas.openxmlformats.org/officeDocument/2006/math">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𝐶</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a:rPr>
                        </m:ctrlPr>
                      </m:sSubPr>
                      <m:e>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𝑃</m:t>
                        </m:r>
                      </m:e>
                      <m:sub>
                        <m:r>
                          <a:rPr lang="en-US" sz="1600" b="0" i="1" smtClean="0">
                            <a:latin typeface="Cambria Math" panose="02040503050406030204" pitchFamily="18" charset="0"/>
                          </a:rPr>
                          <m:t>0</m:t>
                        </m:r>
                      </m:sub>
                    </m:sSub>
                    <m:sSub>
                      <m:sSubPr>
                        <m:ctrlPr>
                          <a:rPr lang="en-US" sz="1600" i="1">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𝐶</m:t>
                        </m:r>
                      </m:e>
                      <m:sub>
                        <m:r>
                          <a:rPr lang="en-US" sz="1600" b="0" i="1" smtClean="0">
                            <a:latin typeface="Cambria Math" panose="02040503050406030204" pitchFamily="18" charset="0"/>
                            <a:ea typeface="Cambria Math" panose="02040503050406030204" pitchFamily="18" charset="0"/>
                          </a:rPr>
                          <m:t>−1</m:t>
                        </m:r>
                      </m:sub>
                    </m:sSub>
                  </m:oMath>
                </a14:m>
                <a:r>
                  <a:rPr lang="en-US" sz="1600" b="0" dirty="0">
                    <a:ea typeface="Cambria Math" panose="02040503050406030204" pitchFamily="18" charset="0"/>
                  </a:rPr>
                  <a:t> </a:t>
                </a:r>
              </a:p>
              <a:p>
                <a:endParaRPr lang="en-US" sz="1600" dirty="0">
                  <a:ea typeface="Cambria Math" panose="02040503050406030204" pitchFamily="18" charset="0"/>
                </a:endParaRPr>
              </a:p>
              <a:p>
                <a14:m>
                  <m:oMath xmlns:m="http://schemas.openxmlformats.org/officeDocument/2006/math">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𝐶</m:t>
                        </m:r>
                      </m:e>
                      <m:sub>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a:rPr>
                        </m:ctrlPr>
                      </m:sSubPr>
                      <m:e>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𝑃</m:t>
                        </m:r>
                      </m:e>
                      <m:sub>
                        <m:r>
                          <a:rPr lang="en-US" sz="1600" b="0" i="1" smtClean="0">
                            <a:latin typeface="Cambria Math" panose="02040503050406030204" pitchFamily="18" charset="0"/>
                          </a:rPr>
                          <m:t>1</m:t>
                        </m:r>
                      </m:sub>
                    </m:sSub>
                    <m:sSub>
                      <m:sSubPr>
                        <m:ctrlPr>
                          <a:rPr lang="en-US" sz="1600" i="1">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𝐶</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oMath>
                </a14:m>
                <a:r>
                  <a:rPr lang="en-US" sz="1600" b="0" dirty="0">
                    <a:ea typeface="Cambria Math" panose="02040503050406030204" pitchFamily="18" charset="0"/>
                  </a:rPr>
                  <a:t> </a:t>
                </a:r>
                <a14:m>
                  <m:oMath xmlns:m="http://schemas.openxmlformats.org/officeDocument/2006/math">
                    <m:sSub>
                      <m:sSubPr>
                        <m:ctrlPr>
                          <a:rPr lang="en-US" sz="1600" i="1">
                            <a:latin typeface="Cambria Math"/>
                          </a:rPr>
                        </m:ctrlPr>
                      </m:sSubPr>
                      <m:e>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i="1">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e>
                      <m:sub>
                        <m:r>
                          <a:rPr lang="en-US" sz="1600" i="1">
                            <a:latin typeface="Cambria Math" panose="02040503050406030204" pitchFamily="18" charset="0"/>
                          </a:rPr>
                          <m:t>1</m:t>
                        </m:r>
                      </m:sub>
                    </m:sSub>
                    <m:d>
                      <m:dPr>
                        <m:ctrlPr>
                          <a:rPr lang="en-US" sz="1600" b="0" i="1" smtClean="0">
                            <a:latin typeface="Cambria Math"/>
                            <a:ea typeface="Cambria Math" panose="02040503050406030204" pitchFamily="18" charset="0"/>
                          </a:rPr>
                        </m:ctrlPr>
                      </m:dPr>
                      <m:e>
                        <m:sSub>
                          <m:sSubPr>
                            <m:ctrlPr>
                              <a:rPr lang="en-US" sz="1600" i="1">
                                <a:latin typeface="Cambria Math"/>
                              </a:rPr>
                            </m:ctrlPr>
                          </m:sSubPr>
                          <m:e>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i="1">
                                    <a:latin typeface="Cambria Math" panose="02040503050406030204" pitchFamily="18" charset="0"/>
                                    <a:ea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e>
                          <m:sub>
                            <m:r>
                              <a:rPr lang="en-US" sz="1600" i="1">
                                <a:latin typeface="Cambria Math" panose="02040503050406030204" pitchFamily="18" charset="0"/>
                              </a:rPr>
                              <m:t>0</m:t>
                            </m:r>
                          </m:sub>
                        </m:sSub>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𝐶</m:t>
                            </m:r>
                          </m:e>
                          <m:sub>
                            <m:r>
                              <a:rPr lang="en-US" sz="1600" i="1">
                                <a:latin typeface="Cambria Math" panose="02040503050406030204" pitchFamily="18" charset="0"/>
                                <a:ea typeface="Cambria Math" panose="02040503050406030204" pitchFamily="18" charset="0"/>
                              </a:rPr>
                              <m:t>−1</m:t>
                            </m:r>
                          </m:sub>
                        </m:sSub>
                      </m:e>
                    </m:d>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a:rPr>
                        </m:ctrlPr>
                      </m:sSubPr>
                      <m:e>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i="1">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e>
                      <m:sub>
                        <m:r>
                          <a:rPr lang="en-US" sz="1600" i="1">
                            <a:latin typeface="Cambria Math" panose="02040503050406030204" pitchFamily="18" charset="0"/>
                          </a:rPr>
                          <m:t>1</m:t>
                        </m:r>
                      </m:sub>
                    </m:sSub>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i="1">
                            <a:latin typeface="Cambria Math" panose="02040503050406030204" pitchFamily="18" charset="0"/>
                            <a:ea typeface="Cambria Math" panose="02040503050406030204" pitchFamily="18" charset="0"/>
                          </a:rPr>
                          <m:t>0</m:t>
                        </m:r>
                      </m:sub>
                    </m:sSub>
                    <m:r>
                      <a:rPr lang="en-US" sz="1600" b="0" i="0" smtClean="0">
                        <a:latin typeface="Cambria Math" panose="02040503050406030204" pitchFamily="18" charset="0"/>
                        <a:ea typeface="Cambria Math" panose="02040503050406030204" pitchFamily="18" charset="0"/>
                      </a:rPr>
                      <m:t>+</m:t>
                    </m:r>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0</m:t>
                        </m:r>
                      </m:sub>
                    </m:sSub>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𝐶</m:t>
                        </m:r>
                      </m:e>
                      <m:sub>
                        <m:r>
                          <a:rPr lang="en-US" sz="1600" b="0" i="1" smtClean="0">
                            <a:latin typeface="Cambria Math" panose="02040503050406030204" pitchFamily="18" charset="0"/>
                            <a:ea typeface="Cambria Math" panose="02040503050406030204" pitchFamily="18" charset="0"/>
                          </a:rPr>
                          <m:t>−1</m:t>
                        </m:r>
                      </m:sub>
                    </m:sSub>
                  </m:oMath>
                </a14:m>
                <a:endParaRPr lang="en-US" sz="1600" b="0" dirty="0">
                  <a:ea typeface="Cambria Math" panose="02040503050406030204" pitchFamily="18" charset="0"/>
                </a:endParaRPr>
              </a:p>
              <a:p>
                <a:endParaRPr lang="en-US" sz="1600" b="0" dirty="0">
                  <a:ea typeface="Cambria Math" panose="02040503050406030204" pitchFamily="18" charset="0"/>
                </a:endParaRPr>
              </a:p>
              <a:p>
                <a14:m>
                  <m:oMath xmlns:m="http://schemas.openxmlformats.org/officeDocument/2006/math">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𝐶</m:t>
                        </m:r>
                      </m:e>
                      <m:sub>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a:latin typeface="Cambria Math"/>
                          </a:rPr>
                        </m:ctrlPr>
                      </m:sSubPr>
                      <m:e>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b="0" i="1" smtClean="0">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e>
                      <m:sub>
                        <m:r>
                          <a:rPr lang="en-US" sz="1600" b="0" i="1" smtClean="0">
                            <a:latin typeface="Cambria Math" panose="02040503050406030204" pitchFamily="18" charset="0"/>
                          </a:rPr>
                          <m:t>2</m:t>
                        </m:r>
                      </m:sub>
                    </m:sSub>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b="0" i="1" smtClean="0">
                            <a:latin typeface="Cambria Math" panose="02040503050406030204" pitchFamily="18" charset="0"/>
                            <a:ea typeface="Cambria Math" panose="02040503050406030204" pitchFamily="18" charset="0"/>
                          </a:rPr>
                          <m:t>1</m:t>
                        </m:r>
                      </m:sub>
                    </m:sSub>
                    <m:r>
                      <a:rPr lang="en-US" sz="1600" b="0" i="0" smtClean="0">
                        <a:latin typeface="Cambria Math" panose="02040503050406030204" pitchFamily="18" charset="0"/>
                        <a:ea typeface="Cambria Math" panose="02040503050406030204" pitchFamily="18" charset="0"/>
                      </a:rPr>
                      <m:t>+</m:t>
                    </m:r>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2</m:t>
                        </m:r>
                      </m:sub>
                    </m:sSub>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1</m:t>
                        </m:r>
                      </m:sub>
                    </m:sSub>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𝐺</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𝑃</m:t>
                        </m:r>
                      </m:e>
                      <m:sub>
                        <m:r>
                          <a:rPr lang="en-US" sz="1600" i="1">
                            <a:latin typeface="Cambria Math" panose="02040503050406030204" pitchFamily="18" charset="0"/>
                            <a:ea typeface="Cambria Math" panose="02040503050406030204" pitchFamily="18" charset="0"/>
                          </a:rPr>
                          <m:t>2</m:t>
                        </m:r>
                      </m:sub>
                    </m:sSub>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𝑃</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a:ea typeface="Cambria Math" panose="02040503050406030204" pitchFamily="18" charset="0"/>
                          </a:rPr>
                        </m:ctrlPr>
                      </m:sSubPr>
                      <m:e>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𝐶</m:t>
                        </m:r>
                      </m:e>
                      <m:sub>
                        <m:r>
                          <a:rPr lang="en-US" sz="1600" b="0" i="1" smtClean="0">
                            <a:latin typeface="Cambria Math" panose="02040503050406030204" pitchFamily="18" charset="0"/>
                            <a:ea typeface="Cambria Math" panose="02040503050406030204" pitchFamily="18" charset="0"/>
                          </a:rPr>
                          <m:t>−1</m:t>
                        </m:r>
                      </m:sub>
                    </m:sSub>
                  </m:oMath>
                </a14:m>
                <a:endParaRPr lang="en-US" sz="1600" b="0" dirty="0">
                  <a:ea typeface="Cambria Math" panose="02040503050406030204" pitchFamily="18" charset="0"/>
                </a:endParaRPr>
              </a:p>
              <a:p>
                <a:endParaRPr lang="en-US" sz="1600" dirty="0"/>
              </a:p>
              <a:p>
                <a14:m>
                  <m:oMath xmlns:m="http://schemas.openxmlformats.org/officeDocument/2006/math">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𝐶</m:t>
                        </m:r>
                      </m:e>
                      <m:sub>
                        <m:r>
                          <a:rPr lang="en-US" sz="1600" b="0" i="1" smtClean="0">
                            <a:latin typeface="Cambria Math" panose="02040503050406030204" pitchFamily="18" charset="0"/>
                            <a:ea typeface="Cambria Math" panose="02040503050406030204" pitchFamily="18" charset="0"/>
                          </a:rPr>
                          <m:t>3</m:t>
                        </m:r>
                      </m:sub>
                    </m:sSub>
                    <m:r>
                      <a:rPr lang="en-US" sz="1600" b="0" i="1"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sSub>
                      <m:sSubPr>
                        <m:ctrlPr>
                          <a:rPr lang="en-US" sz="1600" i="1" smtClean="0">
                            <a:latin typeface="Cambria Math"/>
                          </a:rPr>
                        </m:ctrlPr>
                      </m:sSubPr>
                      <m:e>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b="0" i="1" smtClean="0">
                                <a:latin typeface="Cambria Math" panose="02040503050406030204" pitchFamily="18" charset="0"/>
                                <a:ea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𝑃</m:t>
                        </m:r>
                      </m:e>
                      <m:sub>
                        <m:r>
                          <a:rPr lang="en-US" sz="1600" b="0" i="1" smtClean="0">
                            <a:latin typeface="Cambria Math" panose="02040503050406030204" pitchFamily="18" charset="0"/>
                          </a:rPr>
                          <m:t>3</m:t>
                        </m:r>
                      </m:sub>
                    </m:sSub>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𝐺</m:t>
                        </m:r>
                      </m:e>
                      <m:sub>
                        <m:r>
                          <a:rPr lang="en-US" sz="1600" b="0" i="1" smtClean="0">
                            <a:latin typeface="Cambria Math" panose="02040503050406030204" pitchFamily="18" charset="0"/>
                            <a:ea typeface="Cambria Math" panose="02040503050406030204" pitchFamily="18" charset="0"/>
                          </a:rPr>
                          <m:t>2</m:t>
                        </m:r>
                      </m:sub>
                    </m:sSub>
                    <m:r>
                      <a:rPr lang="en-US" sz="1600" b="0" i="0" smtClean="0">
                        <a:latin typeface="Cambria Math" panose="02040503050406030204" pitchFamily="18" charset="0"/>
                        <a:ea typeface="Cambria Math" panose="02040503050406030204" pitchFamily="18" charset="0"/>
                      </a:rPr>
                      <m:t>+</m:t>
                    </m:r>
                    <m:sSub>
                      <m:sSubPr>
                        <m:ctrlPr>
                          <a:rPr lang="en-US" sz="1600" b="0" i="1" smtClean="0">
                            <a:latin typeface="Cambria Math"/>
                            <a:ea typeface="Cambria Math" panose="02040503050406030204" pitchFamily="18" charset="0"/>
                          </a:rPr>
                        </m:ctrlPr>
                      </m:sSubPr>
                      <m:e>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3</m:t>
                            </m:r>
                          </m:sub>
                        </m:sSub>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2</m:t>
                        </m:r>
                      </m:sub>
                    </m:sSub>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𝐺</m:t>
                        </m:r>
                      </m:e>
                      <m:sub>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a:ea typeface="Cambria Math" panose="02040503050406030204" pitchFamily="18" charset="0"/>
                          </a:rPr>
                        </m:ctrlPr>
                      </m:sSubPr>
                      <m:e>
                        <m:sSub>
                          <m:sSubPr>
                            <m:ctrlPr>
                              <a:rPr lang="en-US" sz="160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𝑃</m:t>
                        </m:r>
                      </m:e>
                      <m:sub>
                        <m:r>
                          <a:rPr lang="en-US" sz="1600" i="1">
                            <a:latin typeface="Cambria Math" panose="02040503050406030204" pitchFamily="18" charset="0"/>
                            <a:ea typeface="Cambria Math" panose="02040503050406030204" pitchFamily="18" charset="0"/>
                          </a:rPr>
                          <m:t>2</m:t>
                        </m:r>
                      </m:sub>
                    </m:sSub>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𝑃</m:t>
                        </m:r>
                      </m:e>
                      <m:sub>
                        <m:r>
                          <a:rPr lang="en-US" sz="1600" i="1">
                            <a:latin typeface="Cambria Math" panose="02040503050406030204" pitchFamily="18" charset="0"/>
                            <a:ea typeface="Cambria Math" panose="02040503050406030204" pitchFamily="18" charset="0"/>
                          </a:rPr>
                          <m:t>1</m:t>
                        </m:r>
                      </m:sub>
                    </m:sSub>
                    <m:sSub>
                      <m:sSubPr>
                        <m:ctrlPr>
                          <a:rPr lang="en-US" sz="1600" i="1">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𝐺</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ea typeface="Cambria Math" panose="02040503050406030204" pitchFamily="18" charset="0"/>
                      </a:rPr>
                      <m:t>+</m:t>
                    </m:r>
                    <m:sSub>
                      <m:sSubPr>
                        <m:ctrlPr>
                          <a:rPr lang="en-US" sz="1600" i="1">
                            <a:latin typeface="Cambria Math"/>
                            <a:ea typeface="Cambria Math" panose="02040503050406030204" pitchFamily="18" charset="0"/>
                          </a:rPr>
                        </m:ctrlPr>
                      </m:sSubPr>
                      <m:e>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𝑃</m:t>
                            </m:r>
                          </m:e>
                          <m:sub>
                            <m:r>
                              <a:rPr lang="en-US" sz="1600" i="1">
                                <a:latin typeface="Cambria Math" panose="02040503050406030204" pitchFamily="18" charset="0"/>
                                <a:ea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𝑃</m:t>
                        </m:r>
                      </m:e>
                      <m:sub>
                        <m:r>
                          <a:rPr lang="en-US" sz="1600" i="1">
                            <a:latin typeface="Cambria Math" panose="02040503050406030204" pitchFamily="18" charset="0"/>
                            <a:ea typeface="Cambria Math" panose="02040503050406030204" pitchFamily="18" charset="0"/>
                          </a:rPr>
                          <m:t>2</m:t>
                        </m:r>
                      </m:sub>
                    </m:sSub>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𝑃</m:t>
                        </m:r>
                      </m:e>
                      <m:sub>
                        <m:r>
                          <a:rPr lang="en-US" sz="1600" i="1">
                            <a:latin typeface="Cambria Math" panose="02040503050406030204" pitchFamily="18" charset="0"/>
                            <a:ea typeface="Cambria Math" panose="02040503050406030204" pitchFamily="18" charset="0"/>
                          </a:rPr>
                          <m:t>1</m:t>
                        </m:r>
                      </m:sub>
                    </m:sSub>
                    <m:sSub>
                      <m:sSubPr>
                        <m:ctrlPr>
                          <a:rPr lang="en-US" sz="160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0</m:t>
                        </m:r>
                      </m:sub>
                    </m:sSub>
                    <m:sSub>
                      <m:sSubPr>
                        <m:ctrlPr>
                          <a:rPr lang="en-US" sz="1600" i="1">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𝐶</m:t>
                        </m:r>
                      </m:e>
                      <m:sub>
                        <m:r>
                          <a:rPr lang="en-US" sz="1600" b="0" i="1" smtClean="0">
                            <a:latin typeface="Cambria Math" panose="02040503050406030204" pitchFamily="18" charset="0"/>
                            <a:ea typeface="Cambria Math" panose="02040503050406030204" pitchFamily="18" charset="0"/>
                          </a:rPr>
                          <m:t>−1</m:t>
                        </m:r>
                      </m:sub>
                    </m:sSub>
                  </m:oMath>
                </a14:m>
                <a:endParaRPr lang="en-US" dirty="0"/>
              </a:p>
              <a:p>
                <a:pPr algn="ctr"/>
                <a:endParaRPr lang="hi-IN" dirty="0"/>
              </a:p>
            </p:txBody>
          </p:sp>
        </mc:Choice>
        <mc:Fallback xmlns="">
          <p:sp>
            <p:nvSpPr>
              <p:cNvPr id="12" name="TextBox 11">
                <a:extLst>
                  <a:ext uri="{FF2B5EF4-FFF2-40B4-BE49-F238E27FC236}">
                    <a16:creationId xmlns:a16="http://schemas.microsoft.com/office/drawing/2014/main" id="{F0FFDE29-6D7C-4575-A3BE-F14AAA3D73A6}"/>
                  </a:ext>
                </a:extLst>
              </p:cNvPr>
              <p:cNvSpPr txBox="1">
                <a:spLocks noRot="1" noChangeAspect="1" noMove="1" noResize="1" noEditPoints="1" noAdjustHandles="1" noChangeArrowheads="1" noChangeShapeType="1" noTextEdit="1"/>
              </p:cNvSpPr>
              <p:nvPr/>
            </p:nvSpPr>
            <p:spPr>
              <a:xfrm>
                <a:off x="228600" y="1447800"/>
                <a:ext cx="5638800" cy="3262432"/>
              </a:xfrm>
              <a:prstGeom prst="rect">
                <a:avLst/>
              </a:prstGeom>
              <a:blipFill>
                <a:blip r:embed="rId4"/>
                <a:stretch>
                  <a:fillRect l="-973" t="-1121"/>
                </a:stretch>
              </a:blipFill>
            </p:spPr>
            <p:txBody>
              <a:bodyPr/>
              <a:lstStyle/>
              <a:p>
                <a:r>
                  <a:rPr lang="hi-IN">
                    <a:noFill/>
                  </a:rPr>
                  <a:t> </a:t>
                </a:r>
              </a:p>
            </p:txBody>
          </p:sp>
        </mc:Fallback>
      </mc:AlternateContent>
      <p:pic>
        <p:nvPicPr>
          <p:cNvPr id="5" name="Picture 4">
            <a:extLst>
              <a:ext uri="{FF2B5EF4-FFF2-40B4-BE49-F238E27FC236}">
                <a16:creationId xmlns:a16="http://schemas.microsoft.com/office/drawing/2014/main" xmlns="" id="{FE38E7FF-EBD9-4DF7-AF35-F7328C29DCE2}"/>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5729858" y="1371600"/>
            <a:ext cx="3337942" cy="5136325"/>
          </a:xfrm>
          <a:prstGeom prst="rect">
            <a:avLst/>
          </a:prstGeom>
        </p:spPr>
      </p:pic>
      <p:sp>
        <p:nvSpPr>
          <p:cNvPr id="6" name="TextBox 5">
            <a:extLst>
              <a:ext uri="{FF2B5EF4-FFF2-40B4-BE49-F238E27FC236}">
                <a16:creationId xmlns:a16="http://schemas.microsoft.com/office/drawing/2014/main" xmlns="" id="{1D689924-48C3-4BE8-BF46-CCEBDBBF63ED}"/>
              </a:ext>
            </a:extLst>
          </p:cNvPr>
          <p:cNvSpPr txBox="1"/>
          <p:nvPr/>
        </p:nvSpPr>
        <p:spPr>
          <a:xfrm>
            <a:off x="3200400" y="5940623"/>
            <a:ext cx="3337942" cy="307777"/>
          </a:xfrm>
          <a:prstGeom prst="rect">
            <a:avLst/>
          </a:prstGeom>
          <a:noFill/>
        </p:spPr>
        <p:txBody>
          <a:bodyPr wrap="square" rtlCol="0">
            <a:spAutoFit/>
          </a:bodyPr>
          <a:lstStyle/>
          <a:p>
            <a:r>
              <a:rPr lang="en-US" sz="1400" dirty="0"/>
              <a:t>Fig. a 4-bit adder with look-ahead carry </a:t>
            </a:r>
            <a:endParaRPr lang="hi-IN" sz="1400" dirty="0"/>
          </a:p>
        </p:txBody>
      </p:sp>
    </p:spTree>
    <p:extLst>
      <p:ext uri="{BB962C8B-B14F-4D97-AF65-F5344CB8AC3E}">
        <p14:creationId xmlns:p14="http://schemas.microsoft.com/office/powerpoint/2010/main" val="1289765557"/>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2" name="Rectangle 5"/>
          <p:cNvSpPr>
            <a:spLocks noChangeArrowheads="1"/>
          </p:cNvSpPr>
          <p:nvPr>
            <p:custDataLst>
              <p:tags r:id="rId1"/>
            </p:custDataLst>
          </p:nvPr>
        </p:nvSpPr>
        <p:spPr bwMode="auto">
          <a:xfrm>
            <a:off x="-76200" y="2312988"/>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53253" name="TextBox 4"/>
          <p:cNvSpPr>
            <a:spLocks noChangeArrowheads="1"/>
          </p:cNvSpPr>
          <p:nvPr>
            <p:custDataLst>
              <p:tags r:id="rId2"/>
            </p:custDataLst>
          </p:nvPr>
        </p:nvSpPr>
        <p:spPr bwMode="auto">
          <a:xfrm>
            <a:off x="0" y="2359381"/>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l">
              <a:buNone/>
            </a:pPr>
            <a:endParaRPr lang="en-US" sz="1800" b="0" i="0" u="none" strike="noStrike" baseline="0" dirty="0">
              <a:solidFill>
                <a:srgbClr val="000000"/>
              </a:solidFill>
              <a:latin typeface="Arial" panose="020B0604020202020204" pitchFamily="34" charset="0"/>
            </a:endParaRPr>
          </a:p>
          <a:p>
            <a:pPr algn="ctr">
              <a:spcBef>
                <a:spcPts val="0"/>
              </a:spcBef>
              <a:buNone/>
            </a:pPr>
            <a:r>
              <a:rPr lang="en-US" sz="1800" b="0" i="0" u="none" strike="noStrike" baseline="0" dirty="0">
                <a:solidFill>
                  <a:srgbClr val="000000"/>
                </a:solidFill>
                <a:latin typeface="Arial" panose="020B0604020202020204" pitchFamily="34" charset="0"/>
              </a:rPr>
              <a:t> </a:t>
            </a:r>
            <a:r>
              <a:rPr lang="en-US" sz="3500" b="1" dirty="0">
                <a:solidFill>
                  <a:srgbClr val="FFFFFF"/>
                </a:solidFill>
                <a:cs typeface="Times New Roman" panose="02020603050405020304" pitchFamily="18" charset="0"/>
              </a:rPr>
              <a:t>Combinational Digital Circuits </a:t>
            </a:r>
            <a:r>
              <a:rPr lang="en-US" sz="1800" b="0" i="0" u="none" strike="noStrike" baseline="0" dirty="0">
                <a:solidFill>
                  <a:srgbClr val="000000"/>
                </a:solidFill>
                <a:latin typeface="Arial" panose="020B0604020202020204" pitchFamily="34" charset="0"/>
              </a:rPr>
              <a:t>	</a:t>
            </a:r>
          </a:p>
          <a:p>
            <a:pPr algn="ctr">
              <a:spcBef>
                <a:spcPct val="0"/>
              </a:spcBef>
              <a:buFontTx/>
              <a:buNone/>
            </a:pPr>
            <a:r>
              <a:rPr lang="en-US" altLang="en-US" sz="3500" b="1" dirty="0">
                <a:solidFill>
                  <a:srgbClr val="FFFFFF"/>
                </a:solidFill>
                <a:cs typeface="Times New Roman" panose="02020603050405020304" pitchFamily="18" charset="0"/>
              </a:rPr>
              <a:t> </a:t>
            </a:r>
            <a:endParaRPr lang="en-IN" altLang="en-US" sz="3500" b="1" dirty="0">
              <a:solidFill>
                <a:srgbClr val="FFFFFF"/>
              </a:solidFill>
              <a:cs typeface="Times New Roman" panose="02020603050405020304" pitchFamily="18" charset="0"/>
            </a:endParaRPr>
          </a:p>
        </p:txBody>
      </p:sp>
      <p:sp>
        <p:nvSpPr>
          <p:cNvPr id="53254" name="TextBox 6"/>
          <p:cNvSpPr>
            <a:spLocks noChangeArrowheads="1"/>
          </p:cNvSpPr>
          <p:nvPr>
            <p:custDataLst>
              <p:tags r:id="rId3"/>
            </p:custDataLst>
          </p:nvPr>
        </p:nvSpPr>
        <p:spPr bwMode="auto">
          <a:xfrm>
            <a:off x="1714500" y="1605757"/>
            <a:ext cx="57150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IN" altLang="en-US" sz="3500" b="1" dirty="0">
                <a:solidFill>
                  <a:srgbClr val="000000"/>
                </a:solidFill>
                <a:cs typeface="Times New Roman" panose="02020603050405020304" pitchFamily="18" charset="0"/>
              </a:rPr>
              <a:t>CHAPTER-3</a:t>
            </a:r>
          </a:p>
        </p:txBody>
      </p:sp>
      <p:sp>
        <p:nvSpPr>
          <p:cNvPr id="6" name="TextBox 5">
            <a:extLst>
              <a:ext uri="{FF2B5EF4-FFF2-40B4-BE49-F238E27FC236}">
                <a16:creationId xmlns:a16="http://schemas.microsoft.com/office/drawing/2014/main" xmlns="" id="{36348F0B-8C51-45A4-B8C1-B397C9B3403C}"/>
              </a:ext>
            </a:extLst>
          </p:cNvPr>
          <p:cNvSpPr txBox="1"/>
          <p:nvPr/>
        </p:nvSpPr>
        <p:spPr>
          <a:xfrm>
            <a:off x="190500" y="3429000"/>
            <a:ext cx="8762999" cy="2462213"/>
          </a:xfrm>
          <a:prstGeom prst="rect">
            <a:avLst/>
          </a:prstGeom>
          <a:noFill/>
        </p:spPr>
        <p:txBody>
          <a:bodyPr wrap="square">
            <a:spAutoFit/>
          </a:bodyPr>
          <a:lstStyle/>
          <a:p>
            <a:pPr algn="l"/>
            <a:endParaRPr lang="en-US" sz="2800" b="0" i="0" u="none" strike="noStrike" baseline="0" dirty="0">
              <a:solidFill>
                <a:srgbClr val="000000"/>
              </a:solidFill>
              <a:latin typeface="Arial" panose="020B0604020202020204" pitchFamily="34" charset="0"/>
            </a:endParaRPr>
          </a:p>
          <a:p>
            <a:pPr algn="l"/>
            <a:endParaRPr lang="en-US" sz="1800" b="0" i="0" u="none" strike="noStrike" baseline="0" dirty="0">
              <a:solidFill>
                <a:srgbClr val="000000"/>
              </a:solidFill>
              <a:latin typeface="Arial" panose="020B0604020202020204" pitchFamily="34" charset="0"/>
            </a:endParaRPr>
          </a:p>
          <a:p>
            <a:pPr algn="just"/>
            <a:r>
              <a:rPr lang="en-US" sz="1800" b="0" i="0" u="none" strike="noStrike" baseline="0" dirty="0">
                <a:solidFill>
                  <a:srgbClr val="000000"/>
                </a:solidFill>
                <a:latin typeface="Arial" panose="020B0604020202020204" pitchFamily="34" charset="0"/>
              </a:rPr>
              <a:t>Binary Adders and Subtractors, Parallel binary adder &amp; Subtractor, serial adder, BCD adder, carry look-ahead adder, Multiplexer, De-Multiplexer/Decoders, popular MSI chips, Magnitude comparator, parity checker/generator, code converters, priority encoders, decoders/drivers for display devices. 	</a:t>
            </a:r>
          </a:p>
          <a:p>
            <a:r>
              <a:rPr lang="en-US" sz="1800" b="0" i="0" u="none" strike="noStrike" baseline="0" dirty="0">
                <a:solidFill>
                  <a:srgbClr val="000000"/>
                </a:solidFill>
                <a:latin typeface="Arial" panose="020B0604020202020204" pitchFamily="34" charset="0"/>
              </a:rPr>
              <a:t>	</a:t>
            </a:r>
          </a:p>
          <a:p>
            <a:r>
              <a:rPr lang="en-US" sz="1800" b="0" i="0" u="none" strike="noStrike" baseline="0" dirty="0">
                <a:solidFill>
                  <a:srgbClr val="000000"/>
                </a:solidFill>
                <a:latin typeface="Arial" panose="020B0604020202020204" pitchFamily="34" charset="0"/>
              </a:rPr>
              <a:t>	</a:t>
            </a:r>
          </a:p>
        </p:txBody>
      </p:sp>
    </p:spTree>
  </p:cSld>
  <p:clrMapOvr>
    <a:masterClrMapping/>
  </p:clrMapOvr>
  <p:transition advTm="30163"/>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12" name="TextBox 11">
            <a:extLst>
              <a:ext uri="{FF2B5EF4-FFF2-40B4-BE49-F238E27FC236}">
                <a16:creationId xmlns:a16="http://schemas.microsoft.com/office/drawing/2014/main" xmlns="" id="{F0FFDE29-6D7C-4575-A3BE-F14AAA3D73A6}"/>
              </a:ext>
            </a:extLst>
          </p:cNvPr>
          <p:cNvSpPr txBox="1"/>
          <p:nvPr/>
        </p:nvSpPr>
        <p:spPr>
          <a:xfrm>
            <a:off x="228600" y="1447800"/>
            <a:ext cx="4191000" cy="5355312"/>
          </a:xfrm>
          <a:prstGeom prst="rect">
            <a:avLst/>
          </a:prstGeom>
          <a:noFill/>
        </p:spPr>
        <p:txBody>
          <a:bodyPr wrap="square" rtlCol="0">
            <a:spAutoFit/>
          </a:bodyPr>
          <a:lstStyle/>
          <a:p>
            <a:r>
              <a:rPr lang="en-US" b="1" dirty="0"/>
              <a:t>Multiplexer: </a:t>
            </a:r>
            <a:r>
              <a:rPr lang="en-US" dirty="0"/>
              <a:t>A special combinational circuit that gates one out of several inputs to a single output. </a:t>
            </a:r>
          </a:p>
          <a:p>
            <a:pPr marL="285750" indent="-285750">
              <a:buFont typeface="Arial" panose="020B0604020202020204" pitchFamily="34" charset="0"/>
              <a:buChar char="•"/>
            </a:pPr>
            <a:r>
              <a:rPr lang="en-US" dirty="0"/>
              <a:t>Most widely used standard logic circuits. </a:t>
            </a:r>
          </a:p>
          <a:p>
            <a:pPr marL="285750" indent="-285750">
              <a:buFont typeface="Arial" panose="020B0604020202020204" pitchFamily="34" charset="0"/>
              <a:buChar char="•"/>
            </a:pPr>
            <a:r>
              <a:rPr lang="en-US" dirty="0"/>
              <a:t>The input selected is controlled by the select lines</a:t>
            </a:r>
          </a:p>
          <a:p>
            <a:pPr marL="285750" indent="-285750">
              <a:buFont typeface="Arial" panose="020B0604020202020204" pitchFamily="34" charset="0"/>
              <a:buChar char="•"/>
            </a:pPr>
            <a:r>
              <a:rPr lang="en-US" dirty="0"/>
              <a:t>For multiplexers with </a:t>
            </a:r>
            <a:r>
              <a:rPr lang="en-US" b="1" dirty="0"/>
              <a:t>n-input lines</a:t>
            </a:r>
            <a:r>
              <a:rPr lang="en-US" dirty="0"/>
              <a:t>, </a:t>
            </a:r>
            <a:r>
              <a:rPr lang="en-US" b="1" dirty="0"/>
              <a:t>m-select lines</a:t>
            </a:r>
            <a:r>
              <a:rPr lang="en-US" dirty="0"/>
              <a:t> are required for controlling (</a:t>
            </a:r>
            <a:r>
              <a:rPr lang="en-US" b="1" dirty="0"/>
              <a:t>n=2</a:t>
            </a:r>
            <a:r>
              <a:rPr lang="en-US" b="1" baseline="30000" dirty="0"/>
              <a:t>m</a:t>
            </a:r>
            <a:r>
              <a:rPr lang="en-US" dirty="0"/>
              <a:t>)</a:t>
            </a:r>
          </a:p>
          <a:p>
            <a:pPr marL="285750" indent="-285750">
              <a:buFont typeface="Arial" panose="020B0604020202020204" pitchFamily="34" charset="0"/>
              <a:buChar char="•"/>
            </a:pPr>
            <a:r>
              <a:rPr lang="en-US" dirty="0"/>
              <a:t>Depending upon the code at the select inputs, one out of n-inputs is selected and transferred to the output channel. </a:t>
            </a:r>
          </a:p>
          <a:p>
            <a:pPr marL="285750" indent="-285750">
              <a:buFont typeface="Arial" panose="020B0604020202020204" pitchFamily="34" charset="0"/>
              <a:buChar char="•"/>
            </a:pPr>
            <a:r>
              <a:rPr lang="en-US" dirty="0"/>
              <a:t>For operating a multiplexer, an </a:t>
            </a:r>
            <a:r>
              <a:rPr lang="en-US" b="1" dirty="0"/>
              <a:t>enable (strobe) input line (G)</a:t>
            </a:r>
            <a:r>
              <a:rPr lang="en-US" dirty="0"/>
              <a:t> is utilized in the active-low state. At a high state, the multiplexer outputs zero.</a:t>
            </a:r>
            <a:endParaRPr lang="hi-IN" dirty="0"/>
          </a:p>
        </p:txBody>
      </p:sp>
      <p:pic>
        <p:nvPicPr>
          <p:cNvPr id="4" name="Picture 3">
            <a:extLst>
              <a:ext uri="{FF2B5EF4-FFF2-40B4-BE49-F238E27FC236}">
                <a16:creationId xmlns:a16="http://schemas.microsoft.com/office/drawing/2014/main" xmlns="" id="{2C0AF289-B930-4B72-9B1C-9292EAFA2F50}"/>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4343400" y="1476095"/>
            <a:ext cx="4191000" cy="376424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6B1428B0-7F41-41F5-93BD-E639EADEECF5}"/>
                  </a:ext>
                </a:extLst>
              </p:cNvPr>
              <p:cNvSpPr txBox="1"/>
              <p:nvPr/>
            </p:nvSpPr>
            <p:spPr>
              <a:xfrm>
                <a:off x="4465040" y="5497050"/>
                <a:ext cx="4023922" cy="671338"/>
              </a:xfrm>
              <a:prstGeom prst="rect">
                <a:avLst/>
              </a:prstGeom>
              <a:noFill/>
            </p:spPr>
            <p:txBody>
              <a:bodyPr wrap="none" rtlCol="0">
                <a:spAutoFit/>
              </a:bodyPr>
              <a:lstStyle/>
              <a:p>
                <a:pPr algn="ct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acc>
                      <m:accPr>
                        <m:chr m:val="̅"/>
                        <m:ctrlPr>
                          <a:rPr lang="en-US" b="0" i="1" smtClean="0">
                            <a:latin typeface="Cambria Math"/>
                          </a:rPr>
                        </m:ctrlPr>
                      </m:accPr>
                      <m:e>
                        <m:sSub>
                          <m:sSubPr>
                            <m:ctrlPr>
                              <a:rPr lang="en-US" b="0" i="1" smtClean="0">
                                <a:latin typeface="Cambria Math"/>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r>
                              <a:rPr lang="en-US" b="0" i="1" smtClean="0">
                                <a:latin typeface="Cambria Math" panose="02040503050406030204" pitchFamily="18" charset="0"/>
                              </a:rPr>
                              <m:t>−1</m:t>
                            </m:r>
                          </m:sub>
                        </m:sSub>
                      </m:e>
                    </m:acc>
                    <m:r>
                      <a:rPr lang="en-US" b="0" i="1" smtClean="0">
                        <a:latin typeface="Cambria Math" panose="02040503050406030204" pitchFamily="18" charset="0"/>
                      </a:rPr>
                      <m:t>…</m:t>
                    </m:r>
                    <m:acc>
                      <m:accPr>
                        <m:chr m:val="̅"/>
                        <m:ctrlPr>
                          <a:rPr lang="en-US" i="1">
                            <a:latin typeface="Cambria Math"/>
                          </a:rPr>
                        </m:ctrlPr>
                      </m:accPr>
                      <m:e>
                        <m:sSub>
                          <m:sSubPr>
                            <m:ctrlPr>
                              <a:rPr lang="en-US" i="1">
                                <a:latin typeface="Cambria Math"/>
                              </a:rPr>
                            </m:ctrlPr>
                          </m:sSubPr>
                          <m:e>
                            <m:r>
                              <a:rPr lang="en-US" i="1">
                                <a:latin typeface="Cambria Math" panose="02040503050406030204" pitchFamily="18" charset="0"/>
                              </a:rPr>
                              <m:t>𝑆</m:t>
                            </m:r>
                          </m:e>
                          <m:sub>
                            <m:r>
                              <a:rPr lang="en-US" i="1">
                                <a:latin typeface="Cambria Math" panose="02040503050406030204" pitchFamily="18" charset="0"/>
                              </a:rPr>
                              <m:t>1</m:t>
                            </m:r>
                          </m:sub>
                        </m:sSub>
                      </m:e>
                    </m:acc>
                    <m:r>
                      <a:rPr lang="en-US" i="1">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a:rPr>
                        </m:ctrlPr>
                      </m:accPr>
                      <m:e>
                        <m:sSub>
                          <m:sSubPr>
                            <m:ctrlPr>
                              <a:rPr lang="en-US" i="1">
                                <a:latin typeface="Cambria Math"/>
                              </a:rPr>
                            </m:ctrlPr>
                          </m:sSubPr>
                          <m:e>
                            <m:r>
                              <a:rPr lang="en-US" i="1">
                                <a:latin typeface="Cambria Math" panose="02040503050406030204" pitchFamily="18" charset="0"/>
                              </a:rPr>
                              <m:t>𝑆</m:t>
                            </m:r>
                          </m:e>
                          <m:sub>
                            <m:r>
                              <a:rPr lang="en-US" b="0" i="1" smtClean="0">
                                <a:latin typeface="Cambria Math" panose="02040503050406030204" pitchFamily="18" charset="0"/>
                              </a:rPr>
                              <m:t>0</m:t>
                            </m:r>
                          </m:sub>
                        </m:sSub>
                      </m:e>
                    </m:acc>
                    <m:r>
                      <a:rPr lang="en-US" i="1">
                        <a:latin typeface="Cambria Math" panose="02040503050406030204" pitchFamily="18" charset="0"/>
                      </a:rPr>
                      <m:t>.</m:t>
                    </m:r>
                    <m:sSub>
                      <m:sSubPr>
                        <m:ctrlPr>
                          <a:rPr lang="en-US" i="1" smtClean="0">
                            <a:latin typeface="Cambria Math"/>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oMath>
                </a14:m>
                <a:r>
                  <a:rPr lang="en-US" dirty="0"/>
                  <a:t>+ </a:t>
                </a:r>
                <a14:m>
                  <m:oMath xmlns:m="http://schemas.openxmlformats.org/officeDocument/2006/math">
                    <m:acc>
                      <m:accPr>
                        <m:chr m:val="̅"/>
                        <m:ctrlPr>
                          <a:rPr lang="en-US" i="1">
                            <a:latin typeface="Cambria Math"/>
                          </a:rPr>
                        </m:ctrlPr>
                      </m:accPr>
                      <m:e>
                        <m:sSub>
                          <m:sSubPr>
                            <m:ctrlPr>
                              <a:rPr lang="en-US" i="1">
                                <a:latin typeface="Cambria Math"/>
                              </a:rPr>
                            </m:ctrlPr>
                          </m:sSubPr>
                          <m:e>
                            <m:r>
                              <a:rPr lang="en-US" i="1">
                                <a:latin typeface="Cambria Math" panose="02040503050406030204" pitchFamily="18" charset="0"/>
                              </a:rPr>
                              <m:t>𝑆</m:t>
                            </m:r>
                          </m:e>
                          <m:sub>
                            <m:r>
                              <a:rPr lang="en-US" i="1">
                                <a:latin typeface="Cambria Math" panose="02040503050406030204" pitchFamily="18" charset="0"/>
                              </a:rPr>
                              <m:t>𝑚</m:t>
                            </m:r>
                            <m:r>
                              <a:rPr lang="en-US" i="1">
                                <a:latin typeface="Cambria Math" panose="02040503050406030204" pitchFamily="18" charset="0"/>
                              </a:rPr>
                              <m:t>−1</m:t>
                            </m:r>
                          </m:sub>
                        </m:sSub>
                      </m:e>
                    </m:acc>
                    <m:r>
                      <a:rPr lang="en-US" i="1">
                        <a:latin typeface="Cambria Math" panose="02040503050406030204" pitchFamily="18" charset="0"/>
                      </a:rPr>
                      <m:t>…</m:t>
                    </m:r>
                    <m:acc>
                      <m:accPr>
                        <m:chr m:val="̅"/>
                        <m:ctrlPr>
                          <a:rPr lang="en-US" i="1">
                            <a:latin typeface="Cambria Math"/>
                          </a:rPr>
                        </m:ctrlPr>
                      </m:accPr>
                      <m:e>
                        <m:sSub>
                          <m:sSubPr>
                            <m:ctrlPr>
                              <a:rPr lang="en-US" i="1">
                                <a:latin typeface="Cambria Math"/>
                              </a:rPr>
                            </m:ctrlPr>
                          </m:sSubPr>
                          <m:e>
                            <m:r>
                              <a:rPr lang="en-US" i="1">
                                <a:latin typeface="Cambria Math" panose="02040503050406030204" pitchFamily="18" charset="0"/>
                              </a:rPr>
                              <m:t>𝑆</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𝑆</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𝐼</m:t>
                        </m:r>
                      </m:e>
                      <m:sub>
                        <m:r>
                          <a:rPr lang="en-US" b="0" i="1" smtClean="0">
                            <a:latin typeface="Cambria Math" panose="02040503050406030204" pitchFamily="18" charset="0"/>
                          </a:rPr>
                          <m:t>1</m:t>
                        </m:r>
                      </m:sub>
                    </m:sSub>
                  </m:oMath>
                </a14:m>
                <a:endParaRPr lang="en-US" i="1" dirty="0">
                  <a:latin typeface="Cambria Math" panose="02040503050406030204" pitchFamily="18" charset="0"/>
                </a:endParaRPr>
              </a:p>
              <a:p>
                <a:pPr algn="ctr"/>
                <a14:m>
                  <m:oMath xmlns:m="http://schemas.openxmlformats.org/officeDocument/2006/math">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 </m:t>
                    </m:r>
                    <m:acc>
                      <m:accPr>
                        <m:chr m:val="̅"/>
                        <m:ctrlPr>
                          <a:rPr lang="en-US" b="0" i="1" smtClean="0">
                            <a:latin typeface="Cambria Math"/>
                          </a:rPr>
                        </m:ctrlPr>
                      </m:accPr>
                      <m:e>
                        <m:r>
                          <a:rPr lang="en-US" b="0" i="1" smtClean="0">
                            <a:latin typeface="Cambria Math" panose="02040503050406030204" pitchFamily="18" charset="0"/>
                          </a:rPr>
                          <m:t>𝐺</m:t>
                        </m:r>
                      </m:e>
                    </m:acc>
                  </m:oMath>
                </a14:m>
                <a:r>
                  <a:rPr lang="en-US" dirty="0"/>
                  <a:t> </a:t>
                </a:r>
                <a:endParaRPr lang="hi-IN" dirty="0"/>
              </a:p>
            </p:txBody>
          </p:sp>
        </mc:Choice>
        <mc:Fallback xmlns="">
          <p:sp>
            <p:nvSpPr>
              <p:cNvPr id="10" name="TextBox 9">
                <a:extLst>
                  <a:ext uri="{FF2B5EF4-FFF2-40B4-BE49-F238E27FC236}">
                    <a16:creationId xmlns:a16="http://schemas.microsoft.com/office/drawing/2014/main" id="{6B1428B0-7F41-41F5-93BD-E639EADEECF5}"/>
                  </a:ext>
                </a:extLst>
              </p:cNvPr>
              <p:cNvSpPr txBox="1">
                <a:spLocks noRot="1" noChangeAspect="1" noMove="1" noResize="1" noEditPoints="1" noAdjustHandles="1" noChangeArrowheads="1" noChangeShapeType="1" noTextEdit="1"/>
              </p:cNvSpPr>
              <p:nvPr/>
            </p:nvSpPr>
            <p:spPr>
              <a:xfrm>
                <a:off x="4465040" y="5497050"/>
                <a:ext cx="4023922" cy="671338"/>
              </a:xfrm>
              <a:prstGeom prst="rect">
                <a:avLst/>
              </a:prstGeom>
              <a:blipFill>
                <a:blip r:embed="rId6"/>
                <a:stretch>
                  <a:fillRect t="-4545" b="-4545"/>
                </a:stretch>
              </a:blipFill>
            </p:spPr>
            <p:txBody>
              <a:bodyPr/>
              <a:lstStyle/>
              <a:p>
                <a:r>
                  <a:rPr lang="hi-IN">
                    <a:noFill/>
                  </a:rPr>
                  <a:t> </a:t>
                </a:r>
              </a:p>
            </p:txBody>
          </p:sp>
        </mc:Fallback>
      </mc:AlternateContent>
    </p:spTree>
    <p:extLst>
      <p:ext uri="{BB962C8B-B14F-4D97-AF65-F5344CB8AC3E}">
        <p14:creationId xmlns:p14="http://schemas.microsoft.com/office/powerpoint/2010/main" val="2239580136"/>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2555EC72-16D6-42D9-8EBB-280052DD96C7}"/>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3523727" y="3391678"/>
            <a:ext cx="5544073" cy="3193920"/>
          </a:xfrm>
          <a:prstGeom prst="rect">
            <a:avLst/>
          </a:prstGeom>
        </p:spPr>
      </p:pic>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20EF2672-DAD1-4499-92D5-BAB81A105590}"/>
                  </a:ext>
                </a:extLst>
              </p:cNvPr>
              <p:cNvSpPr txBox="1"/>
              <p:nvPr/>
            </p:nvSpPr>
            <p:spPr>
              <a:xfrm>
                <a:off x="4105481" y="2055531"/>
                <a:ext cx="4962319" cy="369909"/>
              </a:xfrm>
              <a:prstGeom prst="rect">
                <a:avLst/>
              </a:prstGeom>
              <a:noFill/>
            </p:spPr>
            <p:txBody>
              <a:bodyPr wrap="none" rtlCol="0">
                <a:spAutoFit/>
              </a:bodyPr>
              <a:lstStyle/>
              <a:p>
                <a:pPr algn="ct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acc>
                      <m:accPr>
                        <m:chr m:val="̅"/>
                        <m:ctrlPr>
                          <a:rPr lang="en-US" b="0" i="1" smtClean="0">
                            <a:latin typeface="Cambria Math"/>
                          </a:rPr>
                        </m:ctrlPr>
                      </m:accPr>
                      <m:e>
                        <m:sSub>
                          <m:sSubPr>
                            <m:ctrlPr>
                              <a:rPr lang="en-US" b="0" i="1" smtClean="0">
                                <a:latin typeface="Cambria Math"/>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acc>
                    <m:r>
                      <a:rPr lang="en-US" b="0" i="1" smtClean="0">
                        <a:latin typeface="Cambria Math" panose="02040503050406030204" pitchFamily="18" charset="0"/>
                      </a:rPr>
                      <m:t>.</m:t>
                    </m:r>
                    <m:acc>
                      <m:accPr>
                        <m:chr m:val="̅"/>
                        <m:ctrlPr>
                          <a:rPr lang="en-US" i="1">
                            <a:latin typeface="Cambria Math"/>
                          </a:rPr>
                        </m:ctrlPr>
                      </m:accPr>
                      <m:e>
                        <m:sSub>
                          <m:sSubPr>
                            <m:ctrlPr>
                              <a:rPr lang="en-US" i="1">
                                <a:latin typeface="Cambria Math"/>
                              </a:rPr>
                            </m:ctrlPr>
                          </m:sSubPr>
                          <m:e>
                            <m:r>
                              <a:rPr lang="en-US" i="1">
                                <a:latin typeface="Cambria Math" panose="02040503050406030204" pitchFamily="18" charset="0"/>
                              </a:rPr>
                              <m:t>𝑆</m:t>
                            </m:r>
                          </m:e>
                          <m:sub>
                            <m:r>
                              <a:rPr lang="en-US" b="0" i="1" smtClean="0">
                                <a:latin typeface="Cambria Math" panose="02040503050406030204" pitchFamily="18" charset="0"/>
                              </a:rPr>
                              <m:t>0</m:t>
                            </m:r>
                          </m:sub>
                        </m:sSub>
                      </m:e>
                    </m:acc>
                    <m:r>
                      <a:rPr lang="en-US" i="1">
                        <a:latin typeface="Cambria Math" panose="02040503050406030204" pitchFamily="18" charset="0"/>
                      </a:rPr>
                      <m:t>.</m:t>
                    </m:r>
                    <m:sSub>
                      <m:sSubPr>
                        <m:ctrlPr>
                          <a:rPr lang="hi-IN" i="1">
                            <a:latin typeface="Cambria Math"/>
                          </a:rPr>
                        </m:ctrlPr>
                      </m:sSubPr>
                      <m:e>
                        <m:r>
                          <a:rPr lang="en-US" i="1">
                            <a:latin typeface="Cambria Math" panose="02040503050406030204" pitchFamily="18" charset="0"/>
                          </a:rPr>
                          <m:t>𝐼</m:t>
                        </m:r>
                      </m:e>
                      <m:sub>
                        <m:r>
                          <a:rPr lang="en-US">
                            <a:latin typeface="Cambria Math" panose="02040503050406030204" pitchFamily="18" charset="0"/>
                          </a:rPr>
                          <m:t>0</m:t>
                        </m:r>
                      </m:sub>
                    </m:sSub>
                  </m:oMath>
                </a14:m>
                <a:r>
                  <a:rPr lang="en-US" dirty="0"/>
                  <a:t>+ </a:t>
                </a:r>
                <a14:m>
                  <m:oMath xmlns:m="http://schemas.openxmlformats.org/officeDocument/2006/math">
                    <m:acc>
                      <m:accPr>
                        <m:chr m:val="̅"/>
                        <m:ctrlPr>
                          <a:rPr lang="en-US" i="1">
                            <a:latin typeface="Cambria Math"/>
                          </a:rPr>
                        </m:ctrlPr>
                      </m:accPr>
                      <m:e>
                        <m:sSub>
                          <m:sSubPr>
                            <m:ctrlPr>
                              <a:rPr lang="en-US" i="1">
                                <a:latin typeface="Cambria Math"/>
                              </a:rPr>
                            </m:ctrlPr>
                          </m:sSubPr>
                          <m:e>
                            <m:r>
                              <a:rPr lang="en-US" i="1">
                                <a:latin typeface="Cambria Math" panose="02040503050406030204" pitchFamily="18" charset="0"/>
                              </a:rPr>
                              <m:t>𝑆</m:t>
                            </m:r>
                          </m:e>
                          <m:sub>
                            <m:r>
                              <a:rPr lang="en-US" i="1">
                                <a:latin typeface="Cambria Math" panose="02040503050406030204" pitchFamily="18" charset="0"/>
                              </a:rPr>
                              <m:t>1</m:t>
                            </m:r>
                          </m:sub>
                        </m:sSub>
                      </m:e>
                    </m:acc>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𝑆</m:t>
                        </m:r>
                      </m:e>
                      <m:sub>
                        <m:r>
                          <a:rPr lang="en-US" i="1">
                            <a:latin typeface="Cambria Math" panose="02040503050406030204" pitchFamily="18" charset="0"/>
                          </a:rPr>
                          <m:t>0</m:t>
                        </m:r>
                      </m:sub>
                    </m:sSub>
                    <m:r>
                      <a:rPr lang="en-US" i="1">
                        <a:latin typeface="Cambria Math" panose="02040503050406030204" pitchFamily="18" charset="0"/>
                      </a:rPr>
                      <m:t>.</m:t>
                    </m:r>
                    <m:sSub>
                      <m:sSubPr>
                        <m:ctrlPr>
                          <a:rPr lang="hi-IN" i="1">
                            <a:latin typeface="Cambria Math"/>
                          </a:rPr>
                        </m:ctrlPr>
                      </m:sSubPr>
                      <m:e>
                        <m:r>
                          <a:rPr lang="en-US" i="1">
                            <a:latin typeface="Cambria Math" panose="02040503050406030204" pitchFamily="18" charset="0"/>
                          </a:rPr>
                          <m:t>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a:rPr>
                        </m:ctrlPr>
                      </m:accPr>
                      <m:e>
                        <m:sSub>
                          <m:sSubPr>
                            <m:ctrlPr>
                              <a:rPr lang="en-US" i="1">
                                <a:latin typeface="Cambria Math"/>
                              </a:rPr>
                            </m:ctrlPr>
                          </m:sSubPr>
                          <m:e>
                            <m:r>
                              <a:rPr lang="en-US" i="1">
                                <a:latin typeface="Cambria Math" panose="02040503050406030204" pitchFamily="18" charset="0"/>
                              </a:rPr>
                              <m:t>𝑆</m:t>
                            </m:r>
                          </m:e>
                          <m:sub>
                            <m:r>
                              <a:rPr lang="en-US" i="1">
                                <a:latin typeface="Cambria Math" panose="02040503050406030204" pitchFamily="18" charset="0"/>
                              </a:rPr>
                              <m:t>0</m:t>
                            </m:r>
                          </m:sub>
                        </m:sSub>
                      </m:e>
                    </m:acc>
                    <m:r>
                      <a:rPr lang="en-US" i="1">
                        <a:latin typeface="Cambria Math" panose="02040503050406030204" pitchFamily="18" charset="0"/>
                      </a:rPr>
                      <m:t>.</m:t>
                    </m:r>
                    <m:sSub>
                      <m:sSubPr>
                        <m:ctrlPr>
                          <a:rPr lang="hi-IN" i="1">
                            <a:latin typeface="Cambria Math"/>
                          </a:rPr>
                        </m:ctrlPr>
                      </m:sSubPr>
                      <m:e>
                        <m:r>
                          <a:rPr lang="en-US" i="1">
                            <a:latin typeface="Cambria Math" panose="02040503050406030204" pitchFamily="18" charset="0"/>
                          </a:rPr>
                          <m:t>𝐼</m:t>
                        </m:r>
                      </m:e>
                      <m:sub>
                        <m:r>
                          <a:rPr lang="en-US" b="0" i="0"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𝑆</m:t>
                        </m:r>
                      </m:e>
                      <m:sub>
                        <m:r>
                          <a:rPr lang="en-US" i="1">
                            <a:latin typeface="Cambria Math" panose="02040503050406030204" pitchFamily="18" charset="0"/>
                          </a:rPr>
                          <m:t>0</m:t>
                        </m:r>
                      </m:sub>
                    </m:sSub>
                    <m:r>
                      <a:rPr lang="en-US" i="1">
                        <a:latin typeface="Cambria Math" panose="02040503050406030204" pitchFamily="18" charset="0"/>
                      </a:rPr>
                      <m:t>.</m:t>
                    </m:r>
                    <m:sSub>
                      <m:sSubPr>
                        <m:ctrlPr>
                          <a:rPr lang="hi-IN" i="1">
                            <a:latin typeface="Cambria Math"/>
                          </a:rPr>
                        </m:ctrlPr>
                      </m:sSubPr>
                      <m:e>
                        <m:r>
                          <a:rPr lang="en-US" i="1">
                            <a:latin typeface="Cambria Math" panose="02040503050406030204" pitchFamily="18" charset="0"/>
                          </a:rPr>
                          <m:t>𝐼</m:t>
                        </m:r>
                      </m:e>
                      <m:sub>
                        <m:r>
                          <a:rPr lang="en-US" b="0" i="1" smtClean="0">
                            <a:latin typeface="Cambria Math" panose="02040503050406030204" pitchFamily="18" charset="0"/>
                          </a:rPr>
                          <m:t>3</m:t>
                        </m:r>
                      </m:sub>
                    </m:sSub>
                    <m:r>
                      <a:rPr lang="en-US" b="0" i="1" smtClean="0">
                        <a:latin typeface="Cambria Math" panose="02040503050406030204" pitchFamily="18" charset="0"/>
                      </a:rPr>
                      <m:t>). </m:t>
                    </m:r>
                    <m:acc>
                      <m:accPr>
                        <m:chr m:val="̅"/>
                        <m:ctrlPr>
                          <a:rPr lang="en-US" b="0" i="1" smtClean="0">
                            <a:latin typeface="Cambria Math"/>
                          </a:rPr>
                        </m:ctrlPr>
                      </m:accPr>
                      <m:e>
                        <m:r>
                          <a:rPr lang="en-US" b="0" i="1" smtClean="0">
                            <a:latin typeface="Cambria Math" panose="02040503050406030204" pitchFamily="18" charset="0"/>
                          </a:rPr>
                          <m:t>𝐺</m:t>
                        </m:r>
                      </m:e>
                    </m:acc>
                  </m:oMath>
                </a14:m>
                <a:endParaRPr lang="hi-IN" dirty="0"/>
              </a:p>
            </p:txBody>
          </p:sp>
        </mc:Choice>
        <mc:Fallback xmlns="">
          <p:sp>
            <p:nvSpPr>
              <p:cNvPr id="3" name="TextBox 2">
                <a:extLst>
                  <a:ext uri="{FF2B5EF4-FFF2-40B4-BE49-F238E27FC236}">
                    <a16:creationId xmlns:a16="http://schemas.microsoft.com/office/drawing/2014/main" id="{20EF2672-DAD1-4499-92D5-BAB81A105590}"/>
                  </a:ext>
                </a:extLst>
              </p:cNvPr>
              <p:cNvSpPr txBox="1">
                <a:spLocks noRot="1" noChangeAspect="1" noMove="1" noResize="1" noEditPoints="1" noAdjustHandles="1" noChangeArrowheads="1" noChangeShapeType="1" noTextEdit="1"/>
              </p:cNvSpPr>
              <p:nvPr/>
            </p:nvSpPr>
            <p:spPr>
              <a:xfrm>
                <a:off x="4105481" y="2055531"/>
                <a:ext cx="4962319" cy="369909"/>
              </a:xfrm>
              <a:prstGeom prst="rect">
                <a:avLst/>
              </a:prstGeom>
              <a:blipFill>
                <a:blip r:embed="rId6"/>
                <a:stretch>
                  <a:fillRect t="-6557" r="-4785" b="-26230"/>
                </a:stretch>
              </a:blipFill>
            </p:spPr>
            <p:txBody>
              <a:bodyPr/>
              <a:lstStyle/>
              <a:p>
                <a:r>
                  <a:rPr lang="hi-IN">
                    <a:noFill/>
                  </a:rPr>
                  <a:t> </a:t>
                </a:r>
              </a:p>
            </p:txBody>
          </p:sp>
        </mc:Fallback>
      </mc:AlternateContent>
      <p:sp>
        <p:nvSpPr>
          <p:cNvPr id="10" name="TextBox 9">
            <a:extLst>
              <a:ext uri="{FF2B5EF4-FFF2-40B4-BE49-F238E27FC236}">
                <a16:creationId xmlns:a16="http://schemas.microsoft.com/office/drawing/2014/main" xmlns="" id="{C8DC28F9-1A57-471E-800C-EFDD7F393F6E}"/>
              </a:ext>
            </a:extLst>
          </p:cNvPr>
          <p:cNvSpPr txBox="1"/>
          <p:nvPr/>
        </p:nvSpPr>
        <p:spPr>
          <a:xfrm>
            <a:off x="304800" y="1426986"/>
            <a:ext cx="5314275" cy="923330"/>
          </a:xfrm>
          <a:prstGeom prst="rect">
            <a:avLst/>
          </a:prstGeom>
          <a:noFill/>
        </p:spPr>
        <p:txBody>
          <a:bodyPr wrap="none" rtlCol="0">
            <a:spAutoFit/>
          </a:bodyPr>
          <a:lstStyle/>
          <a:p>
            <a:pPr algn="ctr"/>
            <a:r>
              <a:rPr lang="en-US" dirty="0"/>
              <a:t>The truth table of a 4:1 multiplexer is shown below</a:t>
            </a:r>
          </a:p>
          <a:p>
            <a:pPr algn="ctr"/>
            <a:endParaRPr lang="en-US" dirty="0"/>
          </a:p>
          <a:p>
            <a:pPr algn="ctr"/>
            <a:endParaRPr lang="hi-IN"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xmlns="" id="{EBC9D794-DDCF-4BFB-A791-EFFBE393AB1D}"/>
                  </a:ext>
                </a:extLst>
              </p:cNvPr>
              <p:cNvGraphicFramePr>
                <a:graphicFrameLocks noGrp="1"/>
              </p:cNvGraphicFramePr>
              <p:nvPr>
                <p:extLst>
                  <p:ext uri="{D42A27DB-BD31-4B8C-83A1-F6EECF244321}">
                    <p14:modId xmlns:p14="http://schemas.microsoft.com/office/powerpoint/2010/main" val="2071427850"/>
                  </p:ext>
                </p:extLst>
              </p:nvPr>
            </p:nvGraphicFramePr>
            <p:xfrm>
              <a:off x="914401" y="1920538"/>
              <a:ext cx="3124200" cy="2804160"/>
            </p:xfrm>
            <a:graphic>
              <a:graphicData uri="http://schemas.openxmlformats.org/drawingml/2006/table">
                <a:tbl>
                  <a:tblPr firstRow="1" bandRow="1">
                    <a:tableStyleId>{5940675A-B579-460E-94D1-54222C63F5DA}</a:tableStyleId>
                  </a:tblPr>
                  <a:tblGrid>
                    <a:gridCol w="978799">
                      <a:extLst>
                        <a:ext uri="{9D8B030D-6E8A-4147-A177-3AD203B41FA5}">
                          <a16:colId xmlns:a16="http://schemas.microsoft.com/office/drawing/2014/main" xmlns="" val="252879219"/>
                        </a:ext>
                      </a:extLst>
                    </a:gridCol>
                    <a:gridCol w="469000">
                      <a:extLst>
                        <a:ext uri="{9D8B030D-6E8A-4147-A177-3AD203B41FA5}">
                          <a16:colId xmlns:a16="http://schemas.microsoft.com/office/drawing/2014/main" xmlns="" val="353217445"/>
                        </a:ext>
                      </a:extLst>
                    </a:gridCol>
                    <a:gridCol w="533400">
                      <a:extLst>
                        <a:ext uri="{9D8B030D-6E8A-4147-A177-3AD203B41FA5}">
                          <a16:colId xmlns:a16="http://schemas.microsoft.com/office/drawing/2014/main" xmlns="" val="3350629524"/>
                        </a:ext>
                      </a:extLst>
                    </a:gridCol>
                    <a:gridCol w="1143001">
                      <a:extLst>
                        <a:ext uri="{9D8B030D-6E8A-4147-A177-3AD203B41FA5}">
                          <a16:colId xmlns:a16="http://schemas.microsoft.com/office/drawing/2014/main" xmlns="" val="313846179"/>
                        </a:ext>
                      </a:extLst>
                    </a:gridCol>
                  </a:tblGrid>
                  <a:tr h="370840">
                    <a:tc>
                      <a:txBody>
                        <a:bodyPr/>
                        <a:lstStyle/>
                        <a:p>
                          <a:pPr algn="ctr"/>
                          <a:r>
                            <a:rPr lang="en-US" sz="1600" dirty="0"/>
                            <a:t>Enable </a:t>
                          </a:r>
                        </a:p>
                        <a:p>
                          <a:pPr algn="ctr"/>
                          <a:r>
                            <a:rPr lang="en-US" sz="1600" dirty="0"/>
                            <a:t>Input (G)</a:t>
                          </a:r>
                          <a:endParaRPr lang="hi-IN" sz="1600" dirty="0"/>
                        </a:p>
                      </a:txBody>
                      <a:tcPr/>
                    </a:tc>
                    <a:tc gridSpan="2">
                      <a:txBody>
                        <a:bodyPr/>
                        <a:lstStyle/>
                        <a:p>
                          <a:pPr algn="ctr"/>
                          <a:r>
                            <a:rPr lang="en-US" sz="1600" dirty="0"/>
                            <a:t>Select Inputs </a:t>
                          </a:r>
                          <a:endParaRPr lang="hi-IN" sz="1600" dirty="0"/>
                        </a:p>
                      </a:txBody>
                      <a:tcPr/>
                    </a:tc>
                    <a:tc hMerge="1">
                      <a:txBody>
                        <a:bodyPr/>
                        <a:lstStyle/>
                        <a:p>
                          <a:endParaRPr lang="hi-IN" dirty="0"/>
                        </a:p>
                      </a:txBody>
                      <a:tcPr/>
                    </a:tc>
                    <a:tc>
                      <a:txBody>
                        <a:bodyPr/>
                        <a:lstStyle/>
                        <a:p>
                          <a:pPr algn="ctr"/>
                          <a:r>
                            <a:rPr lang="en-US" sz="1600" dirty="0"/>
                            <a:t>Output</a:t>
                          </a:r>
                        </a:p>
                        <a:p>
                          <a:pPr algn="ctr"/>
                          <a:r>
                            <a:rPr lang="en-US" sz="1600" dirty="0"/>
                            <a:t>Y</a:t>
                          </a:r>
                          <a:endParaRPr lang="hi-IN" sz="1600" dirty="0"/>
                        </a:p>
                      </a:txBody>
                      <a:tcPr/>
                    </a:tc>
                    <a:extLst>
                      <a:ext uri="{0D108BD9-81ED-4DB2-BD59-A6C34878D82A}">
                        <a16:rowId xmlns:a16="http://schemas.microsoft.com/office/drawing/2014/main" xmlns="" val="2734872129"/>
                      </a:ext>
                    </a:extLst>
                  </a:tr>
                  <a:tr h="370840">
                    <a:tc>
                      <a:txBody>
                        <a:bodyPr/>
                        <a:lstStyle/>
                        <a:p>
                          <a:pPr algn="ctr"/>
                          <a:endParaRPr lang="hi-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hi-IN" sz="1600" i="1" smtClean="0">
                                        <a:latin typeface="Cambria Math"/>
                                      </a:rPr>
                                    </m:ctrlPr>
                                  </m:sSubPr>
                                  <m:e>
                                    <m:r>
                                      <a:rPr lang="en-US" sz="1600" b="0" smtClean="0">
                                        <a:latin typeface="Cambria Math" panose="02040503050406030204" pitchFamily="18" charset="0"/>
                                      </a:rPr>
                                      <m:t>𝑆</m:t>
                                    </m:r>
                                  </m:e>
                                  <m:sub>
                                    <m:r>
                                      <a:rPr lang="en-US" sz="1600" b="0" smtClean="0">
                                        <a:latin typeface="Cambria Math" panose="02040503050406030204" pitchFamily="18" charset="0"/>
                                      </a:rPr>
                                      <m:t>1</m:t>
                                    </m:r>
                                  </m:sub>
                                </m:sSub>
                              </m:oMath>
                            </m:oMathPara>
                          </a14:m>
                          <a:endParaRPr lang="hi-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hi-IN" sz="1600" i="1" smtClean="0">
                                        <a:latin typeface="Cambria Math"/>
                                      </a:rPr>
                                    </m:ctrlPr>
                                  </m:sSubPr>
                                  <m:e>
                                    <m:r>
                                      <a:rPr lang="en-US" sz="1600" b="0" smtClean="0">
                                        <a:latin typeface="Cambria Math" panose="02040503050406030204" pitchFamily="18" charset="0"/>
                                      </a:rPr>
                                      <m:t>𝑆</m:t>
                                    </m:r>
                                  </m:e>
                                  <m:sub>
                                    <m:r>
                                      <a:rPr lang="en-US" sz="1600" b="0" smtClean="0">
                                        <a:latin typeface="Cambria Math" panose="02040503050406030204" pitchFamily="18" charset="0"/>
                                      </a:rPr>
                                      <m:t>0</m:t>
                                    </m:r>
                                  </m:sub>
                                </m:sSub>
                              </m:oMath>
                            </m:oMathPara>
                          </a14:m>
                          <a:endParaRPr lang="hi-IN" sz="1600" dirty="0"/>
                        </a:p>
                      </a:txBody>
                      <a:tcPr/>
                    </a:tc>
                    <a:tc>
                      <a:txBody>
                        <a:bodyPr/>
                        <a:lstStyle/>
                        <a:p>
                          <a:pPr algn="l"/>
                          <a:endParaRPr lang="hi-IN" sz="1600" dirty="0"/>
                        </a:p>
                      </a:txBody>
                      <a:tcPr/>
                    </a:tc>
                    <a:extLst>
                      <a:ext uri="{0D108BD9-81ED-4DB2-BD59-A6C34878D82A}">
                        <a16:rowId xmlns:a16="http://schemas.microsoft.com/office/drawing/2014/main" xmlns="" val="1928133183"/>
                      </a:ext>
                    </a:extLst>
                  </a:tr>
                  <a:tr h="370840">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hi-IN" sz="1600" i="1" smtClean="0">
                                        <a:latin typeface="Cambria Math"/>
                                      </a:rPr>
                                    </m:ctrlPr>
                                  </m:sSubPr>
                                  <m:e>
                                    <m:r>
                                      <a:rPr lang="en-US" sz="1600" b="0" i="1" smtClean="0">
                                        <a:latin typeface="Cambria Math" panose="02040503050406030204" pitchFamily="18" charset="0"/>
                                      </a:rPr>
                                      <m:t>𝐼</m:t>
                                    </m:r>
                                  </m:e>
                                  <m:sub>
                                    <m:r>
                                      <a:rPr lang="en-US" sz="1600" b="0" i="0" smtClean="0">
                                        <a:latin typeface="Cambria Math" panose="02040503050406030204" pitchFamily="18" charset="0"/>
                                      </a:rPr>
                                      <m:t>0</m:t>
                                    </m:r>
                                  </m:sub>
                                </m:sSub>
                              </m:oMath>
                            </m:oMathPara>
                          </a14:m>
                          <a:endParaRPr lang="hi-IN" sz="1600" dirty="0"/>
                        </a:p>
                      </a:txBody>
                      <a:tcPr/>
                    </a:tc>
                    <a:extLst>
                      <a:ext uri="{0D108BD9-81ED-4DB2-BD59-A6C34878D82A}">
                        <a16:rowId xmlns:a16="http://schemas.microsoft.com/office/drawing/2014/main" xmlns="" val="2616278080"/>
                      </a:ext>
                    </a:extLst>
                  </a:tr>
                  <a:tr h="370840">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hi-IN" sz="1600" i="1" smtClean="0">
                                        <a:latin typeface="Cambria Math"/>
                                      </a:rPr>
                                    </m:ctrlPr>
                                  </m:sSubPr>
                                  <m:e>
                                    <m:r>
                                      <a:rPr lang="en-US" sz="1600" b="0" i="1" smtClean="0">
                                        <a:latin typeface="Cambria Math" panose="02040503050406030204" pitchFamily="18" charset="0"/>
                                      </a:rPr>
                                      <m:t>𝐼</m:t>
                                    </m:r>
                                  </m:e>
                                  <m:sub>
                                    <m:r>
                                      <a:rPr lang="en-US" sz="1600" b="0" i="0" smtClean="0">
                                        <a:latin typeface="Cambria Math" panose="02040503050406030204" pitchFamily="18" charset="0"/>
                                      </a:rPr>
                                      <m:t>1</m:t>
                                    </m:r>
                                  </m:sub>
                                </m:sSub>
                              </m:oMath>
                            </m:oMathPara>
                          </a14:m>
                          <a:endParaRPr lang="hi-IN" sz="1600" dirty="0"/>
                        </a:p>
                      </a:txBody>
                      <a:tcPr/>
                    </a:tc>
                    <a:extLst>
                      <a:ext uri="{0D108BD9-81ED-4DB2-BD59-A6C34878D82A}">
                        <a16:rowId xmlns:a16="http://schemas.microsoft.com/office/drawing/2014/main" xmlns="" val="679525864"/>
                      </a:ext>
                    </a:extLst>
                  </a:tr>
                  <a:tr h="370840">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0</a:t>
                          </a:r>
                          <a:endParaRPr lang="hi-IN" sz="1600"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hi-IN" sz="1600" i="1" smtClean="0">
                                        <a:latin typeface="Cambria Math"/>
                                      </a:rPr>
                                    </m:ctrlPr>
                                  </m:sSubPr>
                                  <m:e>
                                    <m:r>
                                      <a:rPr lang="en-US" sz="1600" b="0" i="1" smtClean="0">
                                        <a:latin typeface="Cambria Math" panose="02040503050406030204" pitchFamily="18" charset="0"/>
                                      </a:rPr>
                                      <m:t>𝐼</m:t>
                                    </m:r>
                                  </m:e>
                                  <m:sub>
                                    <m:r>
                                      <a:rPr lang="en-US" sz="1600" b="0" i="0" smtClean="0">
                                        <a:latin typeface="Cambria Math" panose="02040503050406030204" pitchFamily="18" charset="0"/>
                                      </a:rPr>
                                      <m:t>2</m:t>
                                    </m:r>
                                  </m:sub>
                                </m:sSub>
                              </m:oMath>
                            </m:oMathPara>
                          </a14:m>
                          <a:endParaRPr lang="hi-IN" sz="1600" dirty="0"/>
                        </a:p>
                      </a:txBody>
                      <a:tcPr/>
                    </a:tc>
                    <a:extLst>
                      <a:ext uri="{0D108BD9-81ED-4DB2-BD59-A6C34878D82A}">
                        <a16:rowId xmlns:a16="http://schemas.microsoft.com/office/drawing/2014/main" xmlns="" val="2290174463"/>
                      </a:ext>
                    </a:extLst>
                  </a:tr>
                  <a:tr h="370840">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1</a:t>
                          </a:r>
                          <a:endParaRPr lang="hi-IN" sz="1600" dirty="0"/>
                        </a:p>
                      </a:txBody>
                      <a:tcPr/>
                    </a:tc>
                    <a:tc>
                      <a:txBody>
                        <a:bodyPr/>
                        <a:lstStyle/>
                        <a:p>
                          <a:pPr algn="l"/>
                          <a14:m>
                            <m:oMathPara xmlns:m="http://schemas.openxmlformats.org/officeDocument/2006/math">
                              <m:oMathParaPr>
                                <m:jc m:val="left"/>
                              </m:oMathParaPr>
                              <m:oMath xmlns:m="http://schemas.openxmlformats.org/officeDocument/2006/math">
                                <m:sSub>
                                  <m:sSubPr>
                                    <m:ctrlPr>
                                      <a:rPr lang="hi-IN" sz="1600" i="1" smtClean="0">
                                        <a:latin typeface="Cambria Math"/>
                                      </a:rPr>
                                    </m:ctrlPr>
                                  </m:sSubPr>
                                  <m:e>
                                    <m:r>
                                      <a:rPr lang="en-US" sz="1600" b="0" i="1" smtClean="0">
                                        <a:latin typeface="Cambria Math" panose="02040503050406030204" pitchFamily="18" charset="0"/>
                                      </a:rPr>
                                      <m:t>𝐼</m:t>
                                    </m:r>
                                  </m:e>
                                  <m:sub>
                                    <m:r>
                                      <a:rPr lang="en-US" sz="1600" b="0" i="0" smtClean="0">
                                        <a:latin typeface="Cambria Math" panose="02040503050406030204" pitchFamily="18" charset="0"/>
                                      </a:rPr>
                                      <m:t>3</m:t>
                                    </m:r>
                                  </m:sub>
                                </m:sSub>
                              </m:oMath>
                            </m:oMathPara>
                          </a14:m>
                          <a:endParaRPr lang="hi-IN" sz="1600" dirty="0"/>
                        </a:p>
                      </a:txBody>
                      <a:tcPr/>
                    </a:tc>
                    <a:extLst>
                      <a:ext uri="{0D108BD9-81ED-4DB2-BD59-A6C34878D82A}">
                        <a16:rowId xmlns:a16="http://schemas.microsoft.com/office/drawing/2014/main" xmlns="" val="3338583946"/>
                      </a:ext>
                    </a:extLst>
                  </a:tr>
                  <a:tr h="370840">
                    <a:tc>
                      <a:txBody>
                        <a:bodyPr/>
                        <a:lstStyle/>
                        <a:p>
                          <a:pPr algn="ctr"/>
                          <a:r>
                            <a:rPr lang="en-US" sz="1600" dirty="0"/>
                            <a:t>1</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X </a:t>
                          </a:r>
                          <a:endParaRPr lang="hi-IN" sz="1600" dirty="0"/>
                        </a:p>
                      </a:txBody>
                      <a:tcPr/>
                    </a:tc>
                    <a:tc>
                      <a:txBody>
                        <a:bodyPr/>
                        <a:lstStyle/>
                        <a:p>
                          <a:pPr algn="l"/>
                          <a:r>
                            <a:rPr lang="en-US" sz="1600" dirty="0"/>
                            <a:t>0</a:t>
                          </a:r>
                          <a:endParaRPr lang="hi-IN" sz="1600" dirty="0"/>
                        </a:p>
                      </a:txBody>
                      <a:tcPr/>
                    </a:tc>
                    <a:extLst>
                      <a:ext uri="{0D108BD9-81ED-4DB2-BD59-A6C34878D82A}">
                        <a16:rowId xmlns:a16="http://schemas.microsoft.com/office/drawing/2014/main" xmlns="" val="2879115590"/>
                      </a:ext>
                    </a:extLst>
                  </a:tr>
                </a:tbl>
              </a:graphicData>
            </a:graphic>
          </p:graphicFrame>
        </mc:Choice>
        <mc:Fallback xmlns="">
          <p:graphicFrame>
            <p:nvGraphicFramePr>
              <p:cNvPr id="5" name="Table 5">
                <a:extLst>
                  <a:ext uri="{FF2B5EF4-FFF2-40B4-BE49-F238E27FC236}">
                    <a16:creationId xmlns:a16="http://schemas.microsoft.com/office/drawing/2014/main" id="{EBC9D794-DDCF-4BFB-A791-EFFBE393AB1D}"/>
                  </a:ext>
                </a:extLst>
              </p:cNvPr>
              <p:cNvGraphicFramePr>
                <a:graphicFrameLocks noGrp="1"/>
              </p:cNvGraphicFramePr>
              <p:nvPr>
                <p:extLst>
                  <p:ext uri="{D42A27DB-BD31-4B8C-83A1-F6EECF244321}">
                    <p14:modId xmlns:p14="http://schemas.microsoft.com/office/powerpoint/2010/main" val="2071427850"/>
                  </p:ext>
                </p:extLst>
              </p:nvPr>
            </p:nvGraphicFramePr>
            <p:xfrm>
              <a:off x="914401" y="1920538"/>
              <a:ext cx="3124200" cy="2804160"/>
            </p:xfrm>
            <a:graphic>
              <a:graphicData uri="http://schemas.openxmlformats.org/drawingml/2006/table">
                <a:tbl>
                  <a:tblPr firstRow="1" bandRow="1">
                    <a:tableStyleId>{5940675A-B579-460E-94D1-54222C63F5DA}</a:tableStyleId>
                  </a:tblPr>
                  <a:tblGrid>
                    <a:gridCol w="978799">
                      <a:extLst>
                        <a:ext uri="{9D8B030D-6E8A-4147-A177-3AD203B41FA5}">
                          <a16:colId xmlns:a16="http://schemas.microsoft.com/office/drawing/2014/main" val="252879219"/>
                        </a:ext>
                      </a:extLst>
                    </a:gridCol>
                    <a:gridCol w="469000">
                      <a:extLst>
                        <a:ext uri="{9D8B030D-6E8A-4147-A177-3AD203B41FA5}">
                          <a16:colId xmlns:a16="http://schemas.microsoft.com/office/drawing/2014/main" val="353217445"/>
                        </a:ext>
                      </a:extLst>
                    </a:gridCol>
                    <a:gridCol w="533400">
                      <a:extLst>
                        <a:ext uri="{9D8B030D-6E8A-4147-A177-3AD203B41FA5}">
                          <a16:colId xmlns:a16="http://schemas.microsoft.com/office/drawing/2014/main" val="3350629524"/>
                        </a:ext>
                      </a:extLst>
                    </a:gridCol>
                    <a:gridCol w="1143001">
                      <a:extLst>
                        <a:ext uri="{9D8B030D-6E8A-4147-A177-3AD203B41FA5}">
                          <a16:colId xmlns:a16="http://schemas.microsoft.com/office/drawing/2014/main" val="313846179"/>
                        </a:ext>
                      </a:extLst>
                    </a:gridCol>
                  </a:tblGrid>
                  <a:tr h="579120">
                    <a:tc>
                      <a:txBody>
                        <a:bodyPr/>
                        <a:lstStyle/>
                        <a:p>
                          <a:pPr algn="ctr"/>
                          <a:r>
                            <a:rPr lang="en-US" sz="1600" dirty="0"/>
                            <a:t>Enable </a:t>
                          </a:r>
                        </a:p>
                        <a:p>
                          <a:pPr algn="ctr"/>
                          <a:r>
                            <a:rPr lang="en-US" sz="1600" dirty="0"/>
                            <a:t>Input (G)</a:t>
                          </a:r>
                          <a:endParaRPr lang="hi-IN" sz="1600" dirty="0"/>
                        </a:p>
                      </a:txBody>
                      <a:tcPr/>
                    </a:tc>
                    <a:tc gridSpan="2">
                      <a:txBody>
                        <a:bodyPr/>
                        <a:lstStyle/>
                        <a:p>
                          <a:pPr algn="ctr"/>
                          <a:r>
                            <a:rPr lang="en-US" sz="1600" dirty="0"/>
                            <a:t>Select Inputs </a:t>
                          </a:r>
                          <a:endParaRPr lang="hi-IN" sz="1600" dirty="0"/>
                        </a:p>
                      </a:txBody>
                      <a:tcPr/>
                    </a:tc>
                    <a:tc hMerge="1">
                      <a:txBody>
                        <a:bodyPr/>
                        <a:lstStyle/>
                        <a:p>
                          <a:endParaRPr lang="hi-IN" dirty="0"/>
                        </a:p>
                      </a:txBody>
                      <a:tcPr/>
                    </a:tc>
                    <a:tc>
                      <a:txBody>
                        <a:bodyPr/>
                        <a:lstStyle/>
                        <a:p>
                          <a:pPr algn="ctr"/>
                          <a:r>
                            <a:rPr lang="en-US" sz="1600" dirty="0"/>
                            <a:t>Output</a:t>
                          </a:r>
                        </a:p>
                        <a:p>
                          <a:pPr algn="ctr"/>
                          <a:r>
                            <a:rPr lang="en-US" sz="1600" dirty="0"/>
                            <a:t>Y</a:t>
                          </a:r>
                          <a:endParaRPr lang="hi-IN" sz="1600" dirty="0"/>
                        </a:p>
                      </a:txBody>
                      <a:tcPr/>
                    </a:tc>
                    <a:extLst>
                      <a:ext uri="{0D108BD9-81ED-4DB2-BD59-A6C34878D82A}">
                        <a16:rowId xmlns:a16="http://schemas.microsoft.com/office/drawing/2014/main" val="2734872129"/>
                      </a:ext>
                    </a:extLst>
                  </a:tr>
                  <a:tr h="370840">
                    <a:tc>
                      <a:txBody>
                        <a:bodyPr/>
                        <a:lstStyle/>
                        <a:p>
                          <a:pPr algn="ctr"/>
                          <a:endParaRPr lang="hi-IN" sz="1600" dirty="0"/>
                        </a:p>
                      </a:txBody>
                      <a:tcPr/>
                    </a:tc>
                    <a:tc>
                      <a:txBody>
                        <a:bodyPr/>
                        <a:lstStyle/>
                        <a:p>
                          <a:endParaRPr lang="hi-IN"/>
                        </a:p>
                      </a:txBody>
                      <a:tcPr>
                        <a:blipFill>
                          <a:blip r:embed="rId7"/>
                          <a:stretch>
                            <a:fillRect l="-211688" t="-160656" r="-359740" b="-509836"/>
                          </a:stretch>
                        </a:blipFill>
                      </a:tcPr>
                    </a:tc>
                    <a:tc>
                      <a:txBody>
                        <a:bodyPr/>
                        <a:lstStyle/>
                        <a:p>
                          <a:endParaRPr lang="hi-IN"/>
                        </a:p>
                      </a:txBody>
                      <a:tcPr>
                        <a:blipFill>
                          <a:blip r:embed="rId7"/>
                          <a:stretch>
                            <a:fillRect l="-275862" t="-160656" r="-218391" b="-509836"/>
                          </a:stretch>
                        </a:blipFill>
                      </a:tcPr>
                    </a:tc>
                    <a:tc>
                      <a:txBody>
                        <a:bodyPr/>
                        <a:lstStyle/>
                        <a:p>
                          <a:pPr algn="l"/>
                          <a:endParaRPr lang="hi-IN" sz="1600" dirty="0"/>
                        </a:p>
                      </a:txBody>
                      <a:tcPr/>
                    </a:tc>
                    <a:extLst>
                      <a:ext uri="{0D108BD9-81ED-4DB2-BD59-A6C34878D82A}">
                        <a16:rowId xmlns:a16="http://schemas.microsoft.com/office/drawing/2014/main" val="1928133183"/>
                      </a:ext>
                    </a:extLst>
                  </a:tr>
                  <a:tr h="370840">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endParaRPr lang="hi-IN"/>
                        </a:p>
                      </a:txBody>
                      <a:tcPr>
                        <a:blipFill>
                          <a:blip r:embed="rId7"/>
                          <a:stretch>
                            <a:fillRect l="-173936" t="-260656" r="-1064" b="-409836"/>
                          </a:stretch>
                        </a:blipFill>
                      </a:tcPr>
                    </a:tc>
                    <a:extLst>
                      <a:ext uri="{0D108BD9-81ED-4DB2-BD59-A6C34878D82A}">
                        <a16:rowId xmlns:a16="http://schemas.microsoft.com/office/drawing/2014/main" val="2616278080"/>
                      </a:ext>
                    </a:extLst>
                  </a:tr>
                  <a:tr h="370840">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endParaRPr lang="hi-IN"/>
                        </a:p>
                      </a:txBody>
                      <a:tcPr>
                        <a:blipFill>
                          <a:blip r:embed="rId7"/>
                          <a:stretch>
                            <a:fillRect l="-173936" t="-360656" r="-1064" b="-309836"/>
                          </a:stretch>
                        </a:blipFill>
                      </a:tcPr>
                    </a:tc>
                    <a:extLst>
                      <a:ext uri="{0D108BD9-81ED-4DB2-BD59-A6C34878D82A}">
                        <a16:rowId xmlns:a16="http://schemas.microsoft.com/office/drawing/2014/main" val="679525864"/>
                      </a:ext>
                    </a:extLst>
                  </a:tr>
                  <a:tr h="370840">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0</a:t>
                          </a:r>
                          <a:endParaRPr lang="hi-IN" sz="1600" dirty="0"/>
                        </a:p>
                      </a:txBody>
                      <a:tcPr/>
                    </a:tc>
                    <a:tc>
                      <a:txBody>
                        <a:bodyPr/>
                        <a:lstStyle/>
                        <a:p>
                          <a:endParaRPr lang="hi-IN"/>
                        </a:p>
                      </a:txBody>
                      <a:tcPr>
                        <a:blipFill>
                          <a:blip r:embed="rId7"/>
                          <a:stretch>
                            <a:fillRect l="-173936" t="-460656" r="-1064" b="-209836"/>
                          </a:stretch>
                        </a:blipFill>
                      </a:tcPr>
                    </a:tc>
                    <a:extLst>
                      <a:ext uri="{0D108BD9-81ED-4DB2-BD59-A6C34878D82A}">
                        <a16:rowId xmlns:a16="http://schemas.microsoft.com/office/drawing/2014/main" val="2290174463"/>
                      </a:ext>
                    </a:extLst>
                  </a:tr>
                  <a:tr h="370840">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1</a:t>
                          </a:r>
                          <a:endParaRPr lang="hi-IN" sz="1600" dirty="0"/>
                        </a:p>
                      </a:txBody>
                      <a:tcPr/>
                    </a:tc>
                    <a:tc>
                      <a:txBody>
                        <a:bodyPr/>
                        <a:lstStyle/>
                        <a:p>
                          <a:endParaRPr lang="hi-IN"/>
                        </a:p>
                      </a:txBody>
                      <a:tcPr>
                        <a:blipFill>
                          <a:blip r:embed="rId7"/>
                          <a:stretch>
                            <a:fillRect l="-173936" t="-560656" r="-1064" b="-109836"/>
                          </a:stretch>
                        </a:blipFill>
                      </a:tcPr>
                    </a:tc>
                    <a:extLst>
                      <a:ext uri="{0D108BD9-81ED-4DB2-BD59-A6C34878D82A}">
                        <a16:rowId xmlns:a16="http://schemas.microsoft.com/office/drawing/2014/main" val="3338583946"/>
                      </a:ext>
                    </a:extLst>
                  </a:tr>
                  <a:tr h="370840">
                    <a:tc>
                      <a:txBody>
                        <a:bodyPr/>
                        <a:lstStyle/>
                        <a:p>
                          <a:pPr algn="ctr"/>
                          <a:r>
                            <a:rPr lang="en-US" sz="1600" dirty="0"/>
                            <a:t>1</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X </a:t>
                          </a:r>
                          <a:endParaRPr lang="hi-IN" sz="1600" dirty="0"/>
                        </a:p>
                      </a:txBody>
                      <a:tcPr/>
                    </a:tc>
                    <a:tc>
                      <a:txBody>
                        <a:bodyPr/>
                        <a:lstStyle/>
                        <a:p>
                          <a:pPr algn="l"/>
                          <a:r>
                            <a:rPr lang="en-US" sz="1600" dirty="0"/>
                            <a:t>0</a:t>
                          </a:r>
                          <a:endParaRPr lang="hi-IN" sz="1600" dirty="0"/>
                        </a:p>
                      </a:txBody>
                      <a:tcPr/>
                    </a:tc>
                    <a:extLst>
                      <a:ext uri="{0D108BD9-81ED-4DB2-BD59-A6C34878D82A}">
                        <a16:rowId xmlns:a16="http://schemas.microsoft.com/office/drawing/2014/main" val="2879115590"/>
                      </a:ext>
                    </a:extLst>
                  </a:tr>
                </a:tbl>
              </a:graphicData>
            </a:graphic>
          </p:graphicFrame>
        </mc:Fallback>
      </mc:AlternateContent>
    </p:spTree>
    <p:extLst>
      <p:ext uri="{BB962C8B-B14F-4D97-AF65-F5344CB8AC3E}">
        <p14:creationId xmlns:p14="http://schemas.microsoft.com/office/powerpoint/2010/main" val="570663921"/>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10" name="TextBox 9">
            <a:extLst>
              <a:ext uri="{FF2B5EF4-FFF2-40B4-BE49-F238E27FC236}">
                <a16:creationId xmlns:a16="http://schemas.microsoft.com/office/drawing/2014/main" xmlns="" id="{C8DC28F9-1A57-471E-800C-EFDD7F393F6E}"/>
              </a:ext>
            </a:extLst>
          </p:cNvPr>
          <p:cNvSpPr txBox="1"/>
          <p:nvPr/>
        </p:nvSpPr>
        <p:spPr>
          <a:xfrm>
            <a:off x="228600" y="1306047"/>
            <a:ext cx="4049507" cy="369332"/>
          </a:xfrm>
          <a:prstGeom prst="rect">
            <a:avLst/>
          </a:prstGeom>
          <a:noFill/>
        </p:spPr>
        <p:txBody>
          <a:bodyPr wrap="none" rtlCol="0">
            <a:spAutoFit/>
          </a:bodyPr>
          <a:lstStyle/>
          <a:p>
            <a:pPr algn="ctr"/>
            <a:r>
              <a:rPr lang="en-US" dirty="0"/>
              <a:t>Q. f(A,B,C,D)= ∑m (0,2,3,6,8,9,12,14)</a:t>
            </a:r>
            <a:endParaRPr lang="hi-IN"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xmlns="" id="{EBC9D794-DDCF-4BFB-A791-EFFBE393AB1D}"/>
                  </a:ext>
                </a:extLst>
              </p:cNvPr>
              <p:cNvGraphicFramePr>
                <a:graphicFrameLocks noGrp="1"/>
              </p:cNvGraphicFramePr>
              <p:nvPr>
                <p:extLst>
                  <p:ext uri="{D42A27DB-BD31-4B8C-83A1-F6EECF244321}">
                    <p14:modId xmlns:p14="http://schemas.microsoft.com/office/powerpoint/2010/main" val="3771012379"/>
                  </p:ext>
                </p:extLst>
              </p:nvPr>
            </p:nvGraphicFramePr>
            <p:xfrm>
              <a:off x="685800" y="1896427"/>
              <a:ext cx="3429000" cy="4715404"/>
            </p:xfrm>
            <a:graphic>
              <a:graphicData uri="http://schemas.openxmlformats.org/drawingml/2006/table">
                <a:tbl>
                  <a:tblPr firstRow="1" bandRow="1">
                    <a:tableStyleId>{5940675A-B579-460E-94D1-54222C63F5DA}</a:tableStyleId>
                  </a:tblPr>
                  <a:tblGrid>
                    <a:gridCol w="1074293">
                      <a:extLst>
                        <a:ext uri="{9D8B030D-6E8A-4147-A177-3AD203B41FA5}">
                          <a16:colId xmlns:a16="http://schemas.microsoft.com/office/drawing/2014/main" xmlns="" val="252879219"/>
                        </a:ext>
                      </a:extLst>
                    </a:gridCol>
                    <a:gridCol w="257377">
                      <a:extLst>
                        <a:ext uri="{9D8B030D-6E8A-4147-A177-3AD203B41FA5}">
                          <a16:colId xmlns:a16="http://schemas.microsoft.com/office/drawing/2014/main" xmlns="" val="353217445"/>
                        </a:ext>
                      </a:extLst>
                    </a:gridCol>
                    <a:gridCol w="257377">
                      <a:extLst>
                        <a:ext uri="{9D8B030D-6E8A-4147-A177-3AD203B41FA5}">
                          <a16:colId xmlns:a16="http://schemas.microsoft.com/office/drawing/2014/main" xmlns="" val="2069827448"/>
                        </a:ext>
                      </a:extLst>
                    </a:gridCol>
                    <a:gridCol w="292720">
                      <a:extLst>
                        <a:ext uri="{9D8B030D-6E8A-4147-A177-3AD203B41FA5}">
                          <a16:colId xmlns:a16="http://schemas.microsoft.com/office/drawing/2014/main" xmlns="" val="3350629524"/>
                        </a:ext>
                      </a:extLst>
                    </a:gridCol>
                    <a:gridCol w="292720">
                      <a:extLst>
                        <a:ext uri="{9D8B030D-6E8A-4147-A177-3AD203B41FA5}">
                          <a16:colId xmlns:a16="http://schemas.microsoft.com/office/drawing/2014/main" xmlns="" val="531637189"/>
                        </a:ext>
                      </a:extLst>
                    </a:gridCol>
                    <a:gridCol w="1254513">
                      <a:extLst>
                        <a:ext uri="{9D8B030D-6E8A-4147-A177-3AD203B41FA5}">
                          <a16:colId xmlns:a16="http://schemas.microsoft.com/office/drawing/2014/main" xmlns="" val="313846179"/>
                        </a:ext>
                      </a:extLst>
                    </a:gridCol>
                  </a:tblGrid>
                  <a:tr h="391727">
                    <a:tc>
                      <a:txBody>
                        <a:bodyPr/>
                        <a:lstStyle/>
                        <a:p>
                          <a:pPr algn="ctr"/>
                          <a:r>
                            <a:rPr lang="en-US" sz="1000" dirty="0"/>
                            <a:t>Enable </a:t>
                          </a:r>
                        </a:p>
                        <a:p>
                          <a:pPr algn="ctr"/>
                          <a:r>
                            <a:rPr lang="en-US" sz="1000" dirty="0"/>
                            <a:t>Input (G)</a:t>
                          </a:r>
                        </a:p>
                      </a:txBody>
                      <a:tcPr/>
                    </a:tc>
                    <a:tc gridSpan="4">
                      <a:txBody>
                        <a:bodyPr/>
                        <a:lstStyle/>
                        <a:p>
                          <a:pPr algn="ctr"/>
                          <a:r>
                            <a:rPr lang="en-US" sz="1000" dirty="0"/>
                            <a:t>Select Inputs </a:t>
                          </a:r>
                          <a:endParaRPr lang="hi-IN" sz="1000" dirty="0"/>
                        </a:p>
                      </a:txBody>
                      <a:tcPr/>
                    </a:tc>
                    <a:tc hMerge="1">
                      <a:txBody>
                        <a:bodyPr/>
                        <a:lstStyle/>
                        <a:p>
                          <a:endParaRPr lang="hi-IN"/>
                        </a:p>
                      </a:txBody>
                      <a:tcPr/>
                    </a:tc>
                    <a:tc hMerge="1">
                      <a:txBody>
                        <a:bodyPr/>
                        <a:lstStyle/>
                        <a:p>
                          <a:endParaRPr lang="hi-IN" dirty="0"/>
                        </a:p>
                      </a:txBody>
                      <a:tcPr/>
                    </a:tc>
                    <a:tc hMerge="1">
                      <a:txBody>
                        <a:bodyPr/>
                        <a:lstStyle/>
                        <a:p>
                          <a:endParaRPr lang="hi-IN"/>
                        </a:p>
                      </a:txBody>
                      <a:tcPr/>
                    </a:tc>
                    <a:tc>
                      <a:txBody>
                        <a:bodyPr/>
                        <a:lstStyle/>
                        <a:p>
                          <a:pPr algn="ctr"/>
                          <a:r>
                            <a:rPr lang="en-US" sz="1000" dirty="0"/>
                            <a:t>Output</a:t>
                          </a:r>
                        </a:p>
                        <a:p>
                          <a:pPr algn="ctr"/>
                          <a:r>
                            <a:rPr lang="en-US" sz="1000" dirty="0"/>
                            <a:t>Y</a:t>
                          </a:r>
                          <a:endParaRPr lang="hi-IN" sz="1000" dirty="0"/>
                        </a:p>
                      </a:txBody>
                      <a:tcPr/>
                    </a:tc>
                    <a:extLst>
                      <a:ext uri="{0D108BD9-81ED-4DB2-BD59-A6C34878D82A}">
                        <a16:rowId xmlns:a16="http://schemas.microsoft.com/office/drawing/2014/main" xmlns="" val="2734872129"/>
                      </a:ext>
                    </a:extLst>
                  </a:tr>
                  <a:tr h="307188">
                    <a:tc>
                      <a:txBody>
                        <a:bodyPr/>
                        <a:lstStyle/>
                        <a:p>
                          <a:pPr algn="ctr"/>
                          <a:endParaRPr lang="hi-IN" sz="1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hi-IN" sz="1000" i="1" smtClean="0">
                                        <a:latin typeface="Cambria Math"/>
                                      </a:rPr>
                                    </m:ctrlPr>
                                  </m:sSubPr>
                                  <m:e>
                                    <m:r>
                                      <a:rPr lang="en-US" sz="1000" b="0" smtClean="0">
                                        <a:latin typeface="Cambria Math" panose="02040503050406030204" pitchFamily="18" charset="0"/>
                                      </a:rPr>
                                      <m:t>𝑆</m:t>
                                    </m:r>
                                  </m:e>
                                  <m:sub>
                                    <m:r>
                                      <a:rPr lang="en-US" sz="1000" b="0" i="1" smtClean="0">
                                        <a:latin typeface="Cambria Math" panose="02040503050406030204" pitchFamily="18" charset="0"/>
                                      </a:rPr>
                                      <m:t>3</m:t>
                                    </m:r>
                                  </m:sub>
                                </m:sSub>
                              </m:oMath>
                            </m:oMathPara>
                          </a14:m>
                          <a:endParaRPr lang="hi-IN" sz="1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hi-IN" sz="1000" i="1" smtClean="0">
                                        <a:latin typeface="Cambria Math"/>
                                      </a:rPr>
                                    </m:ctrlPr>
                                  </m:sSubPr>
                                  <m:e>
                                    <m:r>
                                      <a:rPr lang="en-US" sz="1000" b="0" smtClean="0">
                                        <a:latin typeface="Cambria Math" panose="02040503050406030204" pitchFamily="18" charset="0"/>
                                      </a:rPr>
                                      <m:t>𝑆</m:t>
                                    </m:r>
                                  </m:e>
                                  <m:sub>
                                    <m:r>
                                      <a:rPr lang="en-US" sz="1000" b="0" i="1" smtClean="0">
                                        <a:latin typeface="Cambria Math" panose="02040503050406030204" pitchFamily="18" charset="0"/>
                                      </a:rPr>
                                      <m:t>2</m:t>
                                    </m:r>
                                  </m:sub>
                                </m:sSub>
                              </m:oMath>
                            </m:oMathPara>
                          </a14:m>
                          <a:endParaRPr lang="hi-IN" sz="1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hi-IN" sz="1000" i="1" smtClean="0">
                                        <a:latin typeface="Cambria Math"/>
                                      </a:rPr>
                                    </m:ctrlPr>
                                  </m:sSubPr>
                                  <m:e>
                                    <m:r>
                                      <a:rPr lang="en-US" sz="1000" b="0" smtClean="0">
                                        <a:latin typeface="Cambria Math" panose="02040503050406030204" pitchFamily="18" charset="0"/>
                                      </a:rPr>
                                      <m:t>𝑆</m:t>
                                    </m:r>
                                  </m:e>
                                  <m:sub>
                                    <m:r>
                                      <a:rPr lang="en-US" sz="1000" b="0" i="1" smtClean="0">
                                        <a:latin typeface="Cambria Math" panose="02040503050406030204" pitchFamily="18" charset="0"/>
                                      </a:rPr>
                                      <m:t>1</m:t>
                                    </m:r>
                                  </m:sub>
                                </m:sSub>
                              </m:oMath>
                            </m:oMathPara>
                          </a14:m>
                          <a:endParaRPr lang="hi-IN" sz="1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hi-IN" sz="1000" i="1" smtClean="0">
                                        <a:latin typeface="Cambria Math"/>
                                      </a:rPr>
                                    </m:ctrlPr>
                                  </m:sSubPr>
                                  <m:e>
                                    <m:r>
                                      <a:rPr lang="en-US" sz="1000" b="0" smtClean="0">
                                        <a:latin typeface="Cambria Math" panose="02040503050406030204" pitchFamily="18" charset="0"/>
                                      </a:rPr>
                                      <m:t>𝑆</m:t>
                                    </m:r>
                                  </m:e>
                                  <m:sub>
                                    <m:r>
                                      <a:rPr lang="en-US" sz="1000" b="0" i="1" smtClean="0">
                                        <a:latin typeface="Cambria Math" panose="02040503050406030204" pitchFamily="18" charset="0"/>
                                      </a:rPr>
                                      <m:t>0</m:t>
                                    </m:r>
                                  </m:sub>
                                </m:sSub>
                              </m:oMath>
                            </m:oMathPara>
                          </a14:m>
                          <a:endParaRPr lang="hi-IN" sz="1000" dirty="0"/>
                        </a:p>
                      </a:txBody>
                      <a:tcPr/>
                    </a:tc>
                    <a:tc>
                      <a:txBody>
                        <a:bodyPr/>
                        <a:lstStyle/>
                        <a:p>
                          <a:pPr algn="ctr"/>
                          <a:endParaRPr lang="hi-IN" sz="1000" dirty="0"/>
                        </a:p>
                      </a:txBody>
                      <a:tcPr/>
                    </a:tc>
                    <a:extLst>
                      <a:ext uri="{0D108BD9-81ED-4DB2-BD59-A6C34878D82A}">
                        <a16:rowId xmlns:a16="http://schemas.microsoft.com/office/drawing/2014/main" xmlns="" val="1928133183"/>
                      </a:ext>
                    </a:extLst>
                  </a:tr>
                  <a:tr h="241063">
                    <a:tc>
                      <a:txBody>
                        <a:bodyPr/>
                        <a:lstStyle/>
                        <a:p>
                          <a:pPr algn="ctr"/>
                          <a:r>
                            <a:rPr lang="en-US" sz="1000" dirty="0"/>
                            <a:t>0</a:t>
                          </a:r>
                          <a:endParaRPr lang="hi-IN" sz="1000" dirty="0"/>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xmlns="" val="2616278080"/>
                      </a:ext>
                    </a:extLst>
                  </a:tr>
                  <a:tr h="241063">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xmlns="" val="679525864"/>
                      </a:ext>
                    </a:extLst>
                  </a:tr>
                  <a:tr h="241063">
                    <a:tc>
                      <a:txBody>
                        <a:bodyPr/>
                        <a:lstStyle/>
                        <a:p>
                          <a:pPr algn="ctr"/>
                          <a:r>
                            <a:rPr lang="en-US" sz="1000" dirty="0"/>
                            <a:t>0</a:t>
                          </a:r>
                          <a:endParaRPr lang="hi-IN" sz="1000" dirty="0"/>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xmlns="" val="2290174463"/>
                      </a:ext>
                    </a:extLst>
                  </a:tr>
                  <a:tr h="241063">
                    <a:tc>
                      <a:txBody>
                        <a:bodyPr/>
                        <a:lstStyle/>
                        <a:p>
                          <a:pPr algn="ctr"/>
                          <a:r>
                            <a:rPr lang="en-US" sz="1000" dirty="0"/>
                            <a:t>0</a:t>
                          </a:r>
                          <a:endParaRPr lang="hi-IN" sz="1000" dirty="0"/>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xmlns="" val="3338583946"/>
                      </a:ext>
                    </a:extLst>
                  </a:tr>
                  <a:tr h="241063">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xmlns="" val="2879115590"/>
                      </a:ext>
                    </a:extLst>
                  </a:tr>
                  <a:tr h="241063">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xmlns="" val="2636249876"/>
                      </a:ext>
                    </a:extLst>
                  </a:tr>
                  <a:tr h="241063">
                    <a:tc>
                      <a:txBody>
                        <a:bodyPr/>
                        <a:lstStyle/>
                        <a:p>
                          <a:pPr algn="ctr"/>
                          <a:r>
                            <a:rPr lang="en-US" sz="1000" dirty="0"/>
                            <a:t>0</a:t>
                          </a:r>
                          <a:endParaRPr lang="hi-IN" sz="1000" dirty="0"/>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xmlns="" val="1510224277"/>
                      </a:ext>
                    </a:extLst>
                  </a:tr>
                  <a:tr h="241063">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1</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xmlns="" val="2969965064"/>
                      </a:ext>
                    </a:extLst>
                  </a:tr>
                  <a:tr h="241063">
                    <a:tc>
                      <a:txBody>
                        <a:bodyPr/>
                        <a:lstStyle/>
                        <a:p>
                          <a:pPr algn="ctr"/>
                          <a:r>
                            <a:rPr lang="en-US" sz="1000" dirty="0"/>
                            <a:t>0</a:t>
                          </a:r>
                          <a:endParaRPr lang="hi-IN" sz="1000" dirty="0"/>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xmlns="" val="1191633788"/>
                      </a:ext>
                    </a:extLst>
                  </a:tr>
                  <a:tr h="241063">
                    <a:tc>
                      <a:txBody>
                        <a:bodyPr/>
                        <a:lstStyle/>
                        <a:p>
                          <a:pPr algn="ctr"/>
                          <a:r>
                            <a:rPr lang="en-US" sz="1000" dirty="0"/>
                            <a:t>0</a:t>
                          </a:r>
                          <a:endParaRPr lang="hi-IN" sz="1000" dirty="0"/>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xmlns="" val="433434420"/>
                      </a:ext>
                    </a:extLst>
                  </a:tr>
                  <a:tr h="241063">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xmlns="" val="1743638440"/>
                      </a:ext>
                    </a:extLst>
                  </a:tr>
                  <a:tr h="241063">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1</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xmlns="" val="2312592631"/>
                      </a:ext>
                    </a:extLst>
                  </a:tr>
                  <a:tr h="241063">
                    <a:tc>
                      <a:txBody>
                        <a:bodyPr/>
                        <a:lstStyle/>
                        <a:p>
                          <a:pPr algn="ctr"/>
                          <a:r>
                            <a:rPr lang="en-US" sz="1000" dirty="0"/>
                            <a:t>0</a:t>
                          </a:r>
                          <a:endParaRPr lang="hi-IN" sz="1000" dirty="0"/>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xmlns="" val="3823198971"/>
                      </a:ext>
                    </a:extLst>
                  </a:tr>
                  <a:tr h="241063">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xmlns="" val="2886995477"/>
                      </a:ext>
                    </a:extLst>
                  </a:tr>
                  <a:tr h="158585">
                    <a:tc>
                      <a:txBody>
                        <a:bodyPr/>
                        <a:lstStyle/>
                        <a:p>
                          <a:pPr algn="ctr"/>
                          <a:r>
                            <a:rPr lang="en-US" sz="1000" dirty="0">
                              <a:solidFill>
                                <a:srgbClr val="FF0000"/>
                              </a:solidFill>
                            </a:rPr>
                            <a:t>0</a:t>
                          </a:r>
                          <a:endParaRPr lang="hi-IN" sz="1000"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xmlns="" val="4084574951"/>
                      </a:ext>
                    </a:extLst>
                  </a:tr>
                  <a:tr h="354376">
                    <a:tc>
                      <a:txBody>
                        <a:bodyPr/>
                        <a:lstStyle/>
                        <a:p>
                          <a:pPr algn="ctr"/>
                          <a:r>
                            <a:rPr lang="en-US" sz="1000" dirty="0"/>
                            <a:t>1</a:t>
                          </a:r>
                          <a:endParaRPr lang="hi-IN" sz="1000" dirty="0"/>
                        </a:p>
                      </a:txBody>
                      <a:tcPr/>
                    </a:tc>
                    <a:tc>
                      <a:txBody>
                        <a:bodyPr/>
                        <a:lstStyle/>
                        <a:p>
                          <a:pPr algn="ctr"/>
                          <a:r>
                            <a:rPr lang="en-US" sz="1000" b="1" dirty="0"/>
                            <a:t>X</a:t>
                          </a:r>
                          <a:endParaRPr lang="hi-IN" sz="1000" b="1" dirty="0"/>
                        </a:p>
                      </a:txBody>
                      <a:tcPr/>
                    </a:tc>
                    <a:tc>
                      <a:txBody>
                        <a:bodyPr/>
                        <a:lstStyle/>
                        <a:p>
                          <a:pPr algn="ctr"/>
                          <a:r>
                            <a:rPr lang="en-US" sz="1000" b="1" dirty="0"/>
                            <a:t>X</a:t>
                          </a:r>
                          <a:endParaRPr lang="hi-IN" sz="1000" b="1" dirty="0"/>
                        </a:p>
                      </a:txBody>
                      <a:tcPr/>
                    </a:tc>
                    <a:tc>
                      <a:txBody>
                        <a:bodyPr/>
                        <a:lstStyle/>
                        <a:p>
                          <a:pPr algn="ctr"/>
                          <a:r>
                            <a:rPr lang="en-US" sz="1000" b="1" dirty="0"/>
                            <a:t>X</a:t>
                          </a:r>
                          <a:endParaRPr lang="hi-IN" sz="1000" b="1" dirty="0"/>
                        </a:p>
                      </a:txBody>
                      <a:tcPr/>
                    </a:tc>
                    <a:tc>
                      <a:txBody>
                        <a:bodyPr/>
                        <a:lstStyle/>
                        <a:p>
                          <a:pPr algn="ctr"/>
                          <a:r>
                            <a:rPr lang="en-US" sz="1000" b="1" dirty="0"/>
                            <a:t>X</a:t>
                          </a:r>
                          <a:endParaRPr lang="hi-IN" sz="1000" b="1"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xmlns="" val="3009054409"/>
                      </a:ext>
                    </a:extLst>
                  </a:tr>
                </a:tbl>
              </a:graphicData>
            </a:graphic>
          </p:graphicFrame>
        </mc:Choice>
        <mc:Fallback xmlns="">
          <p:graphicFrame>
            <p:nvGraphicFramePr>
              <p:cNvPr id="5" name="Table 5">
                <a:extLst>
                  <a:ext uri="{FF2B5EF4-FFF2-40B4-BE49-F238E27FC236}">
                    <a16:creationId xmlns:a16="http://schemas.microsoft.com/office/drawing/2014/main" id="{EBC9D794-DDCF-4BFB-A791-EFFBE393AB1D}"/>
                  </a:ext>
                </a:extLst>
              </p:cNvPr>
              <p:cNvGraphicFramePr>
                <a:graphicFrameLocks noGrp="1"/>
              </p:cNvGraphicFramePr>
              <p:nvPr>
                <p:extLst>
                  <p:ext uri="{D42A27DB-BD31-4B8C-83A1-F6EECF244321}">
                    <p14:modId xmlns:p14="http://schemas.microsoft.com/office/powerpoint/2010/main" val="3771012379"/>
                  </p:ext>
                </p:extLst>
              </p:nvPr>
            </p:nvGraphicFramePr>
            <p:xfrm>
              <a:off x="685800" y="1896427"/>
              <a:ext cx="3429000" cy="4715404"/>
            </p:xfrm>
            <a:graphic>
              <a:graphicData uri="http://schemas.openxmlformats.org/drawingml/2006/table">
                <a:tbl>
                  <a:tblPr firstRow="1" bandRow="1">
                    <a:tableStyleId>{5940675A-B579-460E-94D1-54222C63F5DA}</a:tableStyleId>
                  </a:tblPr>
                  <a:tblGrid>
                    <a:gridCol w="1074293">
                      <a:extLst>
                        <a:ext uri="{9D8B030D-6E8A-4147-A177-3AD203B41FA5}">
                          <a16:colId xmlns:a16="http://schemas.microsoft.com/office/drawing/2014/main" val="252879219"/>
                        </a:ext>
                      </a:extLst>
                    </a:gridCol>
                    <a:gridCol w="257377">
                      <a:extLst>
                        <a:ext uri="{9D8B030D-6E8A-4147-A177-3AD203B41FA5}">
                          <a16:colId xmlns:a16="http://schemas.microsoft.com/office/drawing/2014/main" val="353217445"/>
                        </a:ext>
                      </a:extLst>
                    </a:gridCol>
                    <a:gridCol w="257377">
                      <a:extLst>
                        <a:ext uri="{9D8B030D-6E8A-4147-A177-3AD203B41FA5}">
                          <a16:colId xmlns:a16="http://schemas.microsoft.com/office/drawing/2014/main" val="2069827448"/>
                        </a:ext>
                      </a:extLst>
                    </a:gridCol>
                    <a:gridCol w="292720">
                      <a:extLst>
                        <a:ext uri="{9D8B030D-6E8A-4147-A177-3AD203B41FA5}">
                          <a16:colId xmlns:a16="http://schemas.microsoft.com/office/drawing/2014/main" val="3350629524"/>
                        </a:ext>
                      </a:extLst>
                    </a:gridCol>
                    <a:gridCol w="292720">
                      <a:extLst>
                        <a:ext uri="{9D8B030D-6E8A-4147-A177-3AD203B41FA5}">
                          <a16:colId xmlns:a16="http://schemas.microsoft.com/office/drawing/2014/main" val="531637189"/>
                        </a:ext>
                      </a:extLst>
                    </a:gridCol>
                    <a:gridCol w="1254513">
                      <a:extLst>
                        <a:ext uri="{9D8B030D-6E8A-4147-A177-3AD203B41FA5}">
                          <a16:colId xmlns:a16="http://schemas.microsoft.com/office/drawing/2014/main" val="313846179"/>
                        </a:ext>
                      </a:extLst>
                    </a:gridCol>
                  </a:tblGrid>
                  <a:tr h="396240">
                    <a:tc>
                      <a:txBody>
                        <a:bodyPr/>
                        <a:lstStyle/>
                        <a:p>
                          <a:pPr algn="ctr"/>
                          <a:r>
                            <a:rPr lang="en-US" sz="1000" dirty="0"/>
                            <a:t>Enable </a:t>
                          </a:r>
                        </a:p>
                        <a:p>
                          <a:pPr algn="ctr"/>
                          <a:r>
                            <a:rPr lang="en-US" sz="1000" dirty="0"/>
                            <a:t>Input (G)</a:t>
                          </a:r>
                        </a:p>
                      </a:txBody>
                      <a:tcPr/>
                    </a:tc>
                    <a:tc gridSpan="4">
                      <a:txBody>
                        <a:bodyPr/>
                        <a:lstStyle/>
                        <a:p>
                          <a:pPr algn="ctr"/>
                          <a:r>
                            <a:rPr lang="en-US" sz="1000" dirty="0"/>
                            <a:t>Select Inputs </a:t>
                          </a:r>
                          <a:endParaRPr lang="hi-IN" sz="1000" dirty="0"/>
                        </a:p>
                      </a:txBody>
                      <a:tcPr/>
                    </a:tc>
                    <a:tc hMerge="1">
                      <a:txBody>
                        <a:bodyPr/>
                        <a:lstStyle/>
                        <a:p>
                          <a:endParaRPr lang="hi-IN"/>
                        </a:p>
                      </a:txBody>
                      <a:tcPr/>
                    </a:tc>
                    <a:tc hMerge="1">
                      <a:txBody>
                        <a:bodyPr/>
                        <a:lstStyle/>
                        <a:p>
                          <a:endParaRPr lang="hi-IN" dirty="0"/>
                        </a:p>
                      </a:txBody>
                      <a:tcPr/>
                    </a:tc>
                    <a:tc hMerge="1">
                      <a:txBody>
                        <a:bodyPr/>
                        <a:lstStyle/>
                        <a:p>
                          <a:endParaRPr lang="hi-IN"/>
                        </a:p>
                      </a:txBody>
                      <a:tcPr/>
                    </a:tc>
                    <a:tc>
                      <a:txBody>
                        <a:bodyPr/>
                        <a:lstStyle/>
                        <a:p>
                          <a:pPr algn="ctr"/>
                          <a:r>
                            <a:rPr lang="en-US" sz="1000" dirty="0"/>
                            <a:t>Output</a:t>
                          </a:r>
                        </a:p>
                        <a:p>
                          <a:pPr algn="ctr"/>
                          <a:r>
                            <a:rPr lang="en-US" sz="1000" dirty="0"/>
                            <a:t>Y</a:t>
                          </a:r>
                          <a:endParaRPr lang="hi-IN" sz="1000" dirty="0"/>
                        </a:p>
                      </a:txBody>
                      <a:tcPr/>
                    </a:tc>
                    <a:extLst>
                      <a:ext uri="{0D108BD9-81ED-4DB2-BD59-A6C34878D82A}">
                        <a16:rowId xmlns:a16="http://schemas.microsoft.com/office/drawing/2014/main" val="2734872129"/>
                      </a:ext>
                    </a:extLst>
                  </a:tr>
                  <a:tr h="307188">
                    <a:tc>
                      <a:txBody>
                        <a:bodyPr/>
                        <a:lstStyle/>
                        <a:p>
                          <a:pPr algn="ctr"/>
                          <a:endParaRPr lang="hi-IN" sz="1000" dirty="0"/>
                        </a:p>
                      </a:txBody>
                      <a:tcPr/>
                    </a:tc>
                    <a:tc>
                      <a:txBody>
                        <a:bodyPr/>
                        <a:lstStyle/>
                        <a:p>
                          <a:endParaRPr lang="hi-IN"/>
                        </a:p>
                      </a:txBody>
                      <a:tcPr>
                        <a:blipFill>
                          <a:blip r:embed="rId4"/>
                          <a:stretch>
                            <a:fillRect l="-411628" t="-132000" r="-806977" b="-1322000"/>
                          </a:stretch>
                        </a:blipFill>
                      </a:tcPr>
                    </a:tc>
                    <a:tc>
                      <a:txBody>
                        <a:bodyPr/>
                        <a:lstStyle/>
                        <a:p>
                          <a:endParaRPr lang="hi-IN"/>
                        </a:p>
                      </a:txBody>
                      <a:tcPr>
                        <a:blipFill>
                          <a:blip r:embed="rId4"/>
                          <a:stretch>
                            <a:fillRect l="-523810" t="-132000" r="-726190" b="-1322000"/>
                          </a:stretch>
                        </a:blipFill>
                      </a:tcPr>
                    </a:tc>
                    <a:tc>
                      <a:txBody>
                        <a:bodyPr/>
                        <a:lstStyle/>
                        <a:p>
                          <a:endParaRPr lang="hi-IN"/>
                        </a:p>
                      </a:txBody>
                      <a:tcPr>
                        <a:blipFill>
                          <a:blip r:embed="rId4"/>
                          <a:stretch>
                            <a:fillRect l="-545833" t="-132000" r="-535417" b="-1322000"/>
                          </a:stretch>
                        </a:blipFill>
                      </a:tcPr>
                    </a:tc>
                    <a:tc>
                      <a:txBody>
                        <a:bodyPr/>
                        <a:lstStyle/>
                        <a:p>
                          <a:endParaRPr lang="hi-IN"/>
                        </a:p>
                      </a:txBody>
                      <a:tcPr>
                        <a:blipFill>
                          <a:blip r:embed="rId4"/>
                          <a:stretch>
                            <a:fillRect l="-645833" t="-132000" r="-435417" b="-1322000"/>
                          </a:stretch>
                        </a:blipFill>
                      </a:tcPr>
                    </a:tc>
                    <a:tc>
                      <a:txBody>
                        <a:bodyPr/>
                        <a:lstStyle/>
                        <a:p>
                          <a:pPr algn="ctr"/>
                          <a:endParaRPr lang="hi-IN" sz="1000" dirty="0"/>
                        </a:p>
                      </a:txBody>
                      <a:tcPr/>
                    </a:tc>
                    <a:extLst>
                      <a:ext uri="{0D108BD9-81ED-4DB2-BD59-A6C34878D82A}">
                        <a16:rowId xmlns:a16="http://schemas.microsoft.com/office/drawing/2014/main" val="1928133183"/>
                      </a:ext>
                    </a:extLst>
                  </a:tr>
                  <a:tr h="243840">
                    <a:tc>
                      <a:txBody>
                        <a:bodyPr/>
                        <a:lstStyle/>
                        <a:p>
                          <a:pPr algn="ctr"/>
                          <a:r>
                            <a:rPr lang="en-US" sz="1000" dirty="0"/>
                            <a:t>0</a:t>
                          </a:r>
                          <a:endParaRPr lang="hi-IN" sz="1000" dirty="0"/>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val="2616278080"/>
                      </a:ext>
                    </a:extLst>
                  </a:tr>
                  <a:tr h="243840">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val="679525864"/>
                      </a:ext>
                    </a:extLst>
                  </a:tr>
                  <a:tr h="243840">
                    <a:tc>
                      <a:txBody>
                        <a:bodyPr/>
                        <a:lstStyle/>
                        <a:p>
                          <a:pPr algn="ctr"/>
                          <a:r>
                            <a:rPr lang="en-US" sz="1000" dirty="0"/>
                            <a:t>0</a:t>
                          </a:r>
                          <a:endParaRPr lang="hi-IN" sz="1000" dirty="0"/>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val="2290174463"/>
                      </a:ext>
                    </a:extLst>
                  </a:tr>
                  <a:tr h="243840">
                    <a:tc>
                      <a:txBody>
                        <a:bodyPr/>
                        <a:lstStyle/>
                        <a:p>
                          <a:pPr algn="ctr"/>
                          <a:r>
                            <a:rPr lang="en-US" sz="1000" dirty="0"/>
                            <a:t>0</a:t>
                          </a:r>
                          <a:endParaRPr lang="hi-IN" sz="1000" dirty="0"/>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val="3338583946"/>
                      </a:ext>
                    </a:extLst>
                  </a:tr>
                  <a:tr h="243840">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val="2879115590"/>
                      </a:ext>
                    </a:extLst>
                  </a:tr>
                  <a:tr h="243840">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val="2636249876"/>
                      </a:ext>
                    </a:extLst>
                  </a:tr>
                  <a:tr h="243840">
                    <a:tc>
                      <a:txBody>
                        <a:bodyPr/>
                        <a:lstStyle/>
                        <a:p>
                          <a:pPr algn="ctr"/>
                          <a:r>
                            <a:rPr lang="en-US" sz="1000" dirty="0"/>
                            <a:t>0</a:t>
                          </a:r>
                          <a:endParaRPr lang="hi-IN" sz="1000" dirty="0"/>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val="1510224277"/>
                      </a:ext>
                    </a:extLst>
                  </a:tr>
                  <a:tr h="243840">
                    <a:tc>
                      <a:txBody>
                        <a:bodyPr/>
                        <a:lstStyle/>
                        <a:p>
                          <a:pPr algn="ctr"/>
                          <a:r>
                            <a:rPr lang="en-US" sz="1000" dirty="0"/>
                            <a:t>0</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1</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val="2969965064"/>
                      </a:ext>
                    </a:extLst>
                  </a:tr>
                  <a:tr h="243840">
                    <a:tc>
                      <a:txBody>
                        <a:bodyPr/>
                        <a:lstStyle/>
                        <a:p>
                          <a:pPr algn="ctr"/>
                          <a:r>
                            <a:rPr lang="en-US" sz="1000" dirty="0"/>
                            <a:t>0</a:t>
                          </a:r>
                          <a:endParaRPr lang="hi-IN" sz="1000" dirty="0"/>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val="1191633788"/>
                      </a:ext>
                    </a:extLst>
                  </a:tr>
                  <a:tr h="243840">
                    <a:tc>
                      <a:txBody>
                        <a:bodyPr/>
                        <a:lstStyle/>
                        <a:p>
                          <a:pPr algn="ctr"/>
                          <a:r>
                            <a:rPr lang="en-US" sz="1000" dirty="0"/>
                            <a:t>0</a:t>
                          </a:r>
                          <a:endParaRPr lang="hi-IN" sz="1000" dirty="0"/>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val="433434420"/>
                      </a:ext>
                    </a:extLst>
                  </a:tr>
                  <a:tr h="243840">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val="1743638440"/>
                      </a:ext>
                    </a:extLst>
                  </a:tr>
                  <a:tr h="243840">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1</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val="2312592631"/>
                      </a:ext>
                    </a:extLst>
                  </a:tr>
                  <a:tr h="243840">
                    <a:tc>
                      <a:txBody>
                        <a:bodyPr/>
                        <a:lstStyle/>
                        <a:p>
                          <a:pPr algn="ctr"/>
                          <a:r>
                            <a:rPr lang="en-US" sz="1000" dirty="0"/>
                            <a:t>0</a:t>
                          </a:r>
                          <a:endParaRPr lang="hi-IN" sz="1000" dirty="0"/>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0</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val="3823198971"/>
                      </a:ext>
                    </a:extLst>
                  </a:tr>
                  <a:tr h="243840">
                    <a:tc>
                      <a:txBody>
                        <a:bodyPr/>
                        <a:lstStyle/>
                        <a:p>
                          <a:pPr algn="ctr"/>
                          <a:r>
                            <a:rPr lang="en-US" sz="1000" dirty="0"/>
                            <a:t>0</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1</a:t>
                          </a:r>
                          <a:endParaRPr lang="hi-IN" sz="1000" dirty="0"/>
                        </a:p>
                      </a:txBody>
                      <a:tcPr/>
                    </a:tc>
                    <a:tc>
                      <a:txBody>
                        <a:bodyPr/>
                        <a:lstStyle/>
                        <a:p>
                          <a:pPr algn="ctr"/>
                          <a:r>
                            <a:rPr lang="en-US" sz="1000" dirty="0"/>
                            <a:t>0</a:t>
                          </a:r>
                          <a:endParaRPr lang="hi-IN" sz="1000"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val="2886995477"/>
                      </a:ext>
                    </a:extLst>
                  </a:tr>
                  <a:tr h="243840">
                    <a:tc>
                      <a:txBody>
                        <a:bodyPr/>
                        <a:lstStyle/>
                        <a:p>
                          <a:pPr algn="ctr"/>
                          <a:r>
                            <a:rPr lang="en-US" sz="1000" dirty="0">
                              <a:solidFill>
                                <a:srgbClr val="FF0000"/>
                              </a:solidFill>
                            </a:rPr>
                            <a:t>0</a:t>
                          </a:r>
                          <a:endParaRPr lang="hi-IN" sz="1000"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tc>
                      <a:txBody>
                        <a:bodyPr/>
                        <a:lstStyle/>
                        <a:p>
                          <a:pPr algn="ctr"/>
                          <a:r>
                            <a:rPr lang="en-US" sz="1000" b="1" dirty="0">
                              <a:solidFill>
                                <a:srgbClr val="FF0000"/>
                              </a:solidFill>
                            </a:rPr>
                            <a:t>1</a:t>
                          </a:r>
                          <a:endParaRPr lang="hi-IN" sz="1000" b="1" dirty="0">
                            <a:solidFill>
                              <a:srgbClr val="FF0000"/>
                            </a:solidFill>
                          </a:endParaRPr>
                        </a:p>
                      </a:txBody>
                      <a:tcPr/>
                    </a:tc>
                    <a:extLst>
                      <a:ext uri="{0D108BD9-81ED-4DB2-BD59-A6C34878D82A}">
                        <a16:rowId xmlns:a16="http://schemas.microsoft.com/office/drawing/2014/main" val="4084574951"/>
                      </a:ext>
                    </a:extLst>
                  </a:tr>
                  <a:tr h="354376">
                    <a:tc>
                      <a:txBody>
                        <a:bodyPr/>
                        <a:lstStyle/>
                        <a:p>
                          <a:pPr algn="ctr"/>
                          <a:r>
                            <a:rPr lang="en-US" sz="1000" dirty="0"/>
                            <a:t>1</a:t>
                          </a:r>
                          <a:endParaRPr lang="hi-IN" sz="1000" dirty="0"/>
                        </a:p>
                      </a:txBody>
                      <a:tcPr/>
                    </a:tc>
                    <a:tc>
                      <a:txBody>
                        <a:bodyPr/>
                        <a:lstStyle/>
                        <a:p>
                          <a:pPr algn="ctr"/>
                          <a:r>
                            <a:rPr lang="en-US" sz="1000" b="1" dirty="0"/>
                            <a:t>X</a:t>
                          </a:r>
                          <a:endParaRPr lang="hi-IN" sz="1000" b="1" dirty="0"/>
                        </a:p>
                      </a:txBody>
                      <a:tcPr/>
                    </a:tc>
                    <a:tc>
                      <a:txBody>
                        <a:bodyPr/>
                        <a:lstStyle/>
                        <a:p>
                          <a:pPr algn="ctr"/>
                          <a:r>
                            <a:rPr lang="en-US" sz="1000" b="1" dirty="0"/>
                            <a:t>X</a:t>
                          </a:r>
                          <a:endParaRPr lang="hi-IN" sz="1000" b="1" dirty="0"/>
                        </a:p>
                      </a:txBody>
                      <a:tcPr/>
                    </a:tc>
                    <a:tc>
                      <a:txBody>
                        <a:bodyPr/>
                        <a:lstStyle/>
                        <a:p>
                          <a:pPr algn="ctr"/>
                          <a:r>
                            <a:rPr lang="en-US" sz="1000" b="1" dirty="0"/>
                            <a:t>X</a:t>
                          </a:r>
                          <a:endParaRPr lang="hi-IN" sz="1000" b="1" dirty="0"/>
                        </a:p>
                      </a:txBody>
                      <a:tcPr/>
                    </a:tc>
                    <a:tc>
                      <a:txBody>
                        <a:bodyPr/>
                        <a:lstStyle/>
                        <a:p>
                          <a:pPr algn="ctr"/>
                          <a:r>
                            <a:rPr lang="en-US" sz="1000" b="1" dirty="0"/>
                            <a:t>X</a:t>
                          </a:r>
                          <a:endParaRPr lang="hi-IN" sz="1000" b="1" dirty="0"/>
                        </a:p>
                      </a:txBody>
                      <a:tcPr/>
                    </a:tc>
                    <a:tc>
                      <a:txBody>
                        <a:bodyPr/>
                        <a:lstStyle/>
                        <a:p>
                          <a:pPr algn="ctr"/>
                          <a:r>
                            <a:rPr lang="en-US" sz="1000" b="1" dirty="0"/>
                            <a:t>0</a:t>
                          </a:r>
                          <a:endParaRPr lang="hi-IN" sz="1000" b="1" dirty="0"/>
                        </a:p>
                      </a:txBody>
                      <a:tcPr/>
                    </a:tc>
                    <a:extLst>
                      <a:ext uri="{0D108BD9-81ED-4DB2-BD59-A6C34878D82A}">
                        <a16:rowId xmlns:a16="http://schemas.microsoft.com/office/drawing/2014/main" val="3009054409"/>
                      </a:ext>
                    </a:extLst>
                  </a:tr>
                </a:tbl>
              </a:graphicData>
            </a:graphic>
          </p:graphicFrame>
        </mc:Fallback>
      </mc:AlternateContent>
      <p:pic>
        <p:nvPicPr>
          <p:cNvPr id="6" name="Picture 5">
            <a:extLst>
              <a:ext uri="{FF2B5EF4-FFF2-40B4-BE49-F238E27FC236}">
                <a16:creationId xmlns:a16="http://schemas.microsoft.com/office/drawing/2014/main" xmlns="" id="{31FA13B7-88D9-49A8-9419-CBE47325F01E}"/>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4703239" y="1629348"/>
            <a:ext cx="4318961" cy="5113176"/>
          </a:xfrm>
          <a:prstGeom prst="rect">
            <a:avLst/>
          </a:prstGeom>
        </p:spPr>
      </p:pic>
    </p:spTree>
    <p:extLst>
      <p:ext uri="{BB962C8B-B14F-4D97-AF65-F5344CB8AC3E}">
        <p14:creationId xmlns:p14="http://schemas.microsoft.com/office/powerpoint/2010/main" val="3738077676"/>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10" name="TextBox 9">
            <a:extLst>
              <a:ext uri="{FF2B5EF4-FFF2-40B4-BE49-F238E27FC236}">
                <a16:creationId xmlns:a16="http://schemas.microsoft.com/office/drawing/2014/main" xmlns="" id="{C8DC28F9-1A57-471E-800C-EFDD7F393F6E}"/>
              </a:ext>
            </a:extLst>
          </p:cNvPr>
          <p:cNvSpPr txBox="1"/>
          <p:nvPr/>
        </p:nvSpPr>
        <p:spPr>
          <a:xfrm>
            <a:off x="313553" y="1447800"/>
            <a:ext cx="3496447" cy="5078313"/>
          </a:xfrm>
          <a:prstGeom prst="rect">
            <a:avLst/>
          </a:prstGeom>
          <a:noFill/>
        </p:spPr>
        <p:txBody>
          <a:bodyPr wrap="square" rtlCol="0">
            <a:spAutoFit/>
          </a:bodyPr>
          <a:lstStyle/>
          <a:p>
            <a:r>
              <a:rPr lang="en-US" b="1" dirty="0"/>
              <a:t>Demultiplexer: </a:t>
            </a:r>
            <a:r>
              <a:rPr lang="en-US" dirty="0"/>
              <a:t>It performs the reverse of a multiplexer. </a:t>
            </a:r>
          </a:p>
          <a:p>
            <a:pPr marL="285750" indent="-285750" algn="just">
              <a:buFont typeface="Arial" panose="020B0604020202020204" pitchFamily="34" charset="0"/>
              <a:buChar char="•"/>
            </a:pPr>
            <a:r>
              <a:rPr lang="en-US" dirty="0"/>
              <a:t>It accepts a single input and distributes it over several outputs. </a:t>
            </a:r>
          </a:p>
          <a:p>
            <a:pPr marL="285750" indent="-285750" algn="just">
              <a:buFont typeface="Arial" panose="020B0604020202020204" pitchFamily="34" charset="0"/>
              <a:buChar char="•"/>
            </a:pPr>
            <a:r>
              <a:rPr lang="en-US" dirty="0"/>
              <a:t>The select input code determines to which output the data input will be transmitted.</a:t>
            </a:r>
          </a:p>
          <a:p>
            <a:pPr marL="285750" indent="-285750" algn="just">
              <a:buFont typeface="Arial" panose="020B0604020202020204" pitchFamily="34" charset="0"/>
              <a:buChar char="•"/>
            </a:pPr>
            <a:r>
              <a:rPr lang="en-US" dirty="0"/>
              <a:t>For demultiplexers with </a:t>
            </a:r>
            <a:r>
              <a:rPr lang="en-US" b="1" dirty="0"/>
              <a:t>n-output lines</a:t>
            </a:r>
            <a:r>
              <a:rPr lang="en-US" dirty="0"/>
              <a:t>, </a:t>
            </a:r>
            <a:r>
              <a:rPr lang="en-US" b="1" dirty="0"/>
              <a:t>m-select lines</a:t>
            </a:r>
            <a:r>
              <a:rPr lang="en-US" dirty="0"/>
              <a:t> are required for controlling (</a:t>
            </a:r>
            <a:r>
              <a:rPr lang="en-US" b="1" dirty="0"/>
              <a:t>n=2</a:t>
            </a:r>
            <a:r>
              <a:rPr lang="en-US" b="1" baseline="30000" dirty="0"/>
              <a:t>m</a:t>
            </a:r>
            <a:r>
              <a:rPr lang="en-US" dirty="0"/>
              <a:t>)</a:t>
            </a:r>
          </a:p>
          <a:p>
            <a:pPr marL="285750" indent="-285750" algn="just">
              <a:buFont typeface="Arial" panose="020B0604020202020204" pitchFamily="34" charset="0"/>
              <a:buChar char="•"/>
            </a:pPr>
            <a:r>
              <a:rPr lang="en-US" dirty="0"/>
              <a:t>The data input </a:t>
            </a:r>
            <a:r>
              <a:rPr lang="en-US" i="1" dirty="0"/>
              <a:t>D</a:t>
            </a:r>
            <a:r>
              <a:rPr lang="en-US" i="1" baseline="-25000" dirty="0"/>
              <a:t>i </a:t>
            </a:r>
            <a:r>
              <a:rPr lang="en-US" dirty="0"/>
              <a:t>will appear on the output line selected by the select input. </a:t>
            </a:r>
          </a:p>
          <a:p>
            <a:pPr marL="285750" indent="-285750" algn="just">
              <a:buFont typeface="Arial" panose="020B0604020202020204" pitchFamily="34" charset="0"/>
              <a:buChar char="•"/>
            </a:pPr>
            <a:r>
              <a:rPr lang="en-US" dirty="0"/>
              <a:t>This can also be used as a binary to decimal decoder. </a:t>
            </a:r>
            <a:endParaRPr lang="hi-IN" dirty="0"/>
          </a:p>
        </p:txBody>
      </p:sp>
      <p:pic>
        <p:nvPicPr>
          <p:cNvPr id="4" name="Picture 3">
            <a:extLst>
              <a:ext uri="{FF2B5EF4-FFF2-40B4-BE49-F238E27FC236}">
                <a16:creationId xmlns:a16="http://schemas.microsoft.com/office/drawing/2014/main" xmlns="" id="{C36D2D6C-B5F5-4F23-BD11-41E9C15E233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3958353" y="2133600"/>
            <a:ext cx="5045069" cy="3513530"/>
          </a:xfrm>
          <a:prstGeom prst="rect">
            <a:avLst/>
          </a:prstGeom>
        </p:spPr>
      </p:pic>
    </p:spTree>
    <p:extLst>
      <p:ext uri="{BB962C8B-B14F-4D97-AF65-F5344CB8AC3E}">
        <p14:creationId xmlns:p14="http://schemas.microsoft.com/office/powerpoint/2010/main" val="1785948714"/>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pic>
        <p:nvPicPr>
          <p:cNvPr id="5" name="Picture 4">
            <a:extLst>
              <a:ext uri="{FF2B5EF4-FFF2-40B4-BE49-F238E27FC236}">
                <a16:creationId xmlns:a16="http://schemas.microsoft.com/office/drawing/2014/main" xmlns="" id="{CD897A40-DB9C-4924-BCC7-39E98CA44BF4}"/>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76200" y="1310583"/>
            <a:ext cx="4892523" cy="2212330"/>
          </a:xfrm>
          <a:prstGeom prst="rect">
            <a:avLst/>
          </a:prstGeom>
        </p:spPr>
      </p:pic>
      <p:pic>
        <p:nvPicPr>
          <p:cNvPr id="7" name="Picture 6">
            <a:extLst>
              <a:ext uri="{FF2B5EF4-FFF2-40B4-BE49-F238E27FC236}">
                <a16:creationId xmlns:a16="http://schemas.microsoft.com/office/drawing/2014/main" xmlns="" id="{6975FBFF-98F0-4593-AA9D-3CF35FA5CC8C}"/>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304800" y="3685468"/>
            <a:ext cx="3915406" cy="3086367"/>
          </a:xfrm>
          <a:prstGeom prst="rect">
            <a:avLst/>
          </a:prstGeom>
        </p:spPr>
      </p:pic>
      <p:pic>
        <p:nvPicPr>
          <p:cNvPr id="12" name="Picture 11">
            <a:extLst>
              <a:ext uri="{FF2B5EF4-FFF2-40B4-BE49-F238E27FC236}">
                <a16:creationId xmlns:a16="http://schemas.microsoft.com/office/drawing/2014/main" xmlns="" id="{00DC3A3E-DB9E-4272-8DA3-D730A15CE2F6}"/>
              </a:ext>
            </a:extLst>
          </p:cNvPr>
          <p:cNvPicPr>
            <a:picLocks noChangeAspect="1"/>
          </p:cNvPicPr>
          <p:nvPr/>
        </p:nvPicPr>
        <p:blipFill>
          <a:blip r:embed="rId8">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5156102" y="1276537"/>
            <a:ext cx="3898728" cy="4557387"/>
          </a:xfrm>
          <a:prstGeom prst="rect">
            <a:avLst/>
          </a:prstGeom>
        </p:spPr>
      </p:pic>
    </p:spTree>
    <p:extLst>
      <p:ext uri="{BB962C8B-B14F-4D97-AF65-F5344CB8AC3E}">
        <p14:creationId xmlns:p14="http://schemas.microsoft.com/office/powerpoint/2010/main" val="3127941151"/>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graphicFrame>
        <p:nvGraphicFramePr>
          <p:cNvPr id="3" name="Table 2">
            <a:extLst>
              <a:ext uri="{FF2B5EF4-FFF2-40B4-BE49-F238E27FC236}">
                <a16:creationId xmlns:a16="http://schemas.microsoft.com/office/drawing/2014/main" xmlns="" id="{66CF46F7-48AD-44E9-BEED-1C8B57A0FDB1}"/>
              </a:ext>
            </a:extLst>
          </p:cNvPr>
          <p:cNvGraphicFramePr>
            <a:graphicFrameLocks noGrp="1"/>
          </p:cNvGraphicFramePr>
          <p:nvPr>
            <p:extLst>
              <p:ext uri="{D42A27DB-BD31-4B8C-83A1-F6EECF244321}">
                <p14:modId xmlns:p14="http://schemas.microsoft.com/office/powerpoint/2010/main" val="2348711767"/>
              </p:ext>
            </p:extLst>
          </p:nvPr>
        </p:nvGraphicFramePr>
        <p:xfrm>
          <a:off x="685800" y="1600557"/>
          <a:ext cx="7772401" cy="4525964"/>
        </p:xfrm>
        <a:graphic>
          <a:graphicData uri="http://schemas.openxmlformats.org/drawingml/2006/table">
            <a:tbl>
              <a:tblPr>
                <a:tableStyleId>{5940675A-B579-460E-94D1-54222C63F5DA}</a:tableStyleId>
              </a:tblPr>
              <a:tblGrid>
                <a:gridCol w="1619625">
                  <a:extLst>
                    <a:ext uri="{9D8B030D-6E8A-4147-A177-3AD203B41FA5}">
                      <a16:colId xmlns:a16="http://schemas.microsoft.com/office/drawing/2014/main" xmlns="" val="1949247599"/>
                    </a:ext>
                  </a:extLst>
                </a:gridCol>
                <a:gridCol w="3866765">
                  <a:extLst>
                    <a:ext uri="{9D8B030D-6E8A-4147-A177-3AD203B41FA5}">
                      <a16:colId xmlns:a16="http://schemas.microsoft.com/office/drawing/2014/main" xmlns="" val="1287779738"/>
                    </a:ext>
                  </a:extLst>
                </a:gridCol>
                <a:gridCol w="2286011">
                  <a:extLst>
                    <a:ext uri="{9D8B030D-6E8A-4147-A177-3AD203B41FA5}">
                      <a16:colId xmlns:a16="http://schemas.microsoft.com/office/drawing/2014/main" xmlns="" val="4241530939"/>
                    </a:ext>
                  </a:extLst>
                </a:gridCol>
              </a:tblGrid>
              <a:tr h="249463">
                <a:tc>
                  <a:txBody>
                    <a:bodyPr/>
                    <a:lstStyle/>
                    <a:p>
                      <a:pPr algn="ctr" fontAlgn="ctr" latinLnBrk="0"/>
                      <a:r>
                        <a:rPr lang="en-US" sz="1200" b="1" cap="all">
                          <a:effectLst/>
                        </a:rPr>
                        <a:t>PARAMETERS</a:t>
                      </a:r>
                    </a:p>
                  </a:txBody>
                  <a:tcPr marL="35638" marR="35638" marT="17819" marB="17819" anchor="ctr"/>
                </a:tc>
                <a:tc>
                  <a:txBody>
                    <a:bodyPr/>
                    <a:lstStyle/>
                    <a:p>
                      <a:pPr algn="ctr" fontAlgn="ctr" latinLnBrk="0"/>
                      <a:r>
                        <a:rPr lang="en-US" sz="1200" b="1" cap="all">
                          <a:effectLst/>
                        </a:rPr>
                        <a:t>DEMULTIPLEXER</a:t>
                      </a:r>
                    </a:p>
                  </a:txBody>
                  <a:tcPr marL="35638" marR="35638" marT="17819" marB="17819" anchor="ctr"/>
                </a:tc>
                <a:tc>
                  <a:txBody>
                    <a:bodyPr/>
                    <a:lstStyle/>
                    <a:p>
                      <a:pPr algn="ctr" fontAlgn="ctr" latinLnBrk="0"/>
                      <a:r>
                        <a:rPr lang="en-US" sz="1200" b="1" cap="all">
                          <a:effectLst/>
                        </a:rPr>
                        <a:t>DECODER</a:t>
                      </a:r>
                    </a:p>
                  </a:txBody>
                  <a:tcPr marL="35638" marR="35638" marT="17819" marB="17819" anchor="ctr"/>
                </a:tc>
                <a:extLst>
                  <a:ext uri="{0D108BD9-81ED-4DB2-BD59-A6C34878D82A}">
                    <a16:rowId xmlns:a16="http://schemas.microsoft.com/office/drawing/2014/main" xmlns="" val="1069649535"/>
                  </a:ext>
                </a:extLst>
              </a:tr>
              <a:tr h="997850">
                <a:tc>
                  <a:txBody>
                    <a:bodyPr/>
                    <a:lstStyle/>
                    <a:p>
                      <a:pPr algn="ctr" fontAlgn="t"/>
                      <a:r>
                        <a:rPr lang="en-US" sz="1200">
                          <a:effectLst/>
                        </a:rPr>
                        <a:t>Definition</a:t>
                      </a:r>
                    </a:p>
                  </a:txBody>
                  <a:tcPr marL="35638" marR="35638" marT="17819" marB="17819"/>
                </a:tc>
                <a:tc>
                  <a:txBody>
                    <a:bodyPr/>
                    <a:lstStyle/>
                    <a:p>
                      <a:pPr algn="ctr" fontAlgn="t"/>
                      <a:r>
                        <a:rPr lang="en-US" sz="1200">
                          <a:effectLst/>
                        </a:rPr>
                        <a:t>A demultiplexer is a circuit which takes only one input and switches it to one of the several outputs with the help of selection lines.</a:t>
                      </a:r>
                    </a:p>
                  </a:txBody>
                  <a:tcPr marL="35638" marR="35638" marT="17819" marB="17819"/>
                </a:tc>
                <a:tc>
                  <a:txBody>
                    <a:bodyPr/>
                    <a:lstStyle/>
                    <a:p>
                      <a:pPr algn="ctr" fontAlgn="t"/>
                      <a:r>
                        <a:rPr lang="en-US" sz="1200" dirty="0">
                          <a:effectLst/>
                        </a:rPr>
                        <a:t>A decoder is the circuit which decodes the input signal fed to it with the help of control signal.</a:t>
                      </a:r>
                    </a:p>
                  </a:txBody>
                  <a:tcPr marL="35638" marR="35638" marT="17819" marB="17819"/>
                </a:tc>
                <a:extLst>
                  <a:ext uri="{0D108BD9-81ED-4DB2-BD59-A6C34878D82A}">
                    <a16:rowId xmlns:a16="http://schemas.microsoft.com/office/drawing/2014/main" xmlns="" val="3979478631"/>
                  </a:ext>
                </a:extLst>
              </a:tr>
              <a:tr h="570200">
                <a:tc>
                  <a:txBody>
                    <a:bodyPr/>
                    <a:lstStyle/>
                    <a:p>
                      <a:pPr algn="ctr" fontAlgn="t"/>
                      <a:r>
                        <a:rPr lang="en-US" sz="1200">
                          <a:effectLst/>
                        </a:rPr>
                        <a:t>Data Input</a:t>
                      </a:r>
                    </a:p>
                  </a:txBody>
                  <a:tcPr marL="35638" marR="35638" marT="17819" marB="17819"/>
                </a:tc>
                <a:tc>
                  <a:txBody>
                    <a:bodyPr/>
                    <a:lstStyle/>
                    <a:p>
                      <a:pPr algn="ctr" fontAlgn="t"/>
                      <a:r>
                        <a:rPr lang="en-US" sz="1200" dirty="0">
                          <a:effectLst/>
                        </a:rPr>
                        <a:t>A demultiplexer accepts the data as input.</a:t>
                      </a:r>
                    </a:p>
                  </a:txBody>
                  <a:tcPr marL="35638" marR="35638" marT="17819" marB="17819"/>
                </a:tc>
                <a:tc>
                  <a:txBody>
                    <a:bodyPr/>
                    <a:lstStyle/>
                    <a:p>
                      <a:pPr algn="ctr" fontAlgn="t"/>
                      <a:r>
                        <a:rPr lang="en-US" sz="1200">
                          <a:effectLst/>
                        </a:rPr>
                        <a:t>A decoder accepts control signals as input.</a:t>
                      </a:r>
                    </a:p>
                  </a:txBody>
                  <a:tcPr marL="35638" marR="35638" marT="17819" marB="17819"/>
                </a:tc>
                <a:extLst>
                  <a:ext uri="{0D108BD9-81ED-4DB2-BD59-A6C34878D82A}">
                    <a16:rowId xmlns:a16="http://schemas.microsoft.com/office/drawing/2014/main" xmlns="" val="1343116781"/>
                  </a:ext>
                </a:extLst>
              </a:tr>
              <a:tr h="463288">
                <a:tc>
                  <a:txBody>
                    <a:bodyPr/>
                    <a:lstStyle/>
                    <a:p>
                      <a:pPr algn="ctr" fontAlgn="t"/>
                      <a:r>
                        <a:rPr lang="en-US" sz="1200">
                          <a:effectLst/>
                        </a:rPr>
                        <a:t>Number of Inputs</a:t>
                      </a:r>
                    </a:p>
                  </a:txBody>
                  <a:tcPr marL="35638" marR="35638" marT="17819" marB="17819"/>
                </a:tc>
                <a:tc>
                  <a:txBody>
                    <a:bodyPr/>
                    <a:lstStyle/>
                    <a:p>
                      <a:pPr algn="ctr" fontAlgn="t"/>
                      <a:r>
                        <a:rPr lang="en-US" sz="1200">
                          <a:effectLst/>
                        </a:rPr>
                        <a:t>Only one</a:t>
                      </a:r>
                    </a:p>
                  </a:txBody>
                  <a:tcPr marL="35638" marR="35638" marT="17819" marB="17819"/>
                </a:tc>
                <a:tc>
                  <a:txBody>
                    <a:bodyPr/>
                    <a:lstStyle/>
                    <a:p>
                      <a:pPr algn="ctr" fontAlgn="t"/>
                      <a:r>
                        <a:rPr lang="en-US" sz="1200" dirty="0">
                          <a:effectLst/>
                        </a:rPr>
                        <a:t>One or more signals can be given as input.</a:t>
                      </a:r>
                    </a:p>
                  </a:txBody>
                  <a:tcPr marL="35638" marR="35638" marT="17819" marB="17819"/>
                </a:tc>
                <a:extLst>
                  <a:ext uri="{0D108BD9-81ED-4DB2-BD59-A6C34878D82A}">
                    <a16:rowId xmlns:a16="http://schemas.microsoft.com/office/drawing/2014/main" xmlns="" val="783002815"/>
                  </a:ext>
                </a:extLst>
              </a:tr>
              <a:tr h="1104763">
                <a:tc>
                  <a:txBody>
                    <a:bodyPr/>
                    <a:lstStyle/>
                    <a:p>
                      <a:pPr algn="ctr" fontAlgn="t"/>
                      <a:r>
                        <a:rPr lang="en-US" sz="1200">
                          <a:effectLst/>
                        </a:rPr>
                        <a:t>Number of Outputs</a:t>
                      </a:r>
                    </a:p>
                  </a:txBody>
                  <a:tcPr marL="35638" marR="35638" marT="17819" marB="17819"/>
                </a:tc>
                <a:tc>
                  <a:txBody>
                    <a:bodyPr/>
                    <a:lstStyle/>
                    <a:p>
                      <a:pPr algn="ctr" fontAlgn="t"/>
                      <a:r>
                        <a:rPr lang="en-US" sz="1200">
                          <a:effectLst/>
                        </a:rPr>
                        <a:t>The output depends on the number of selection lines. The number of outputs will be equivalent to 2 raised to the power of selection lines. If there are n selection lines then output will be 2^n.</a:t>
                      </a:r>
                    </a:p>
                  </a:txBody>
                  <a:tcPr marL="35638" marR="35638" marT="17819" marB="17819"/>
                </a:tc>
                <a:tc>
                  <a:txBody>
                    <a:bodyPr/>
                    <a:lstStyle/>
                    <a:p>
                      <a:pPr algn="ctr" fontAlgn="t"/>
                      <a:r>
                        <a:rPr lang="en-US" sz="1200">
                          <a:effectLst/>
                        </a:rPr>
                        <a:t>The outputs depends on the number of control signals. If there are n control signals then the output will be 2^n.</a:t>
                      </a:r>
                    </a:p>
                  </a:txBody>
                  <a:tcPr marL="35638" marR="35638" marT="17819" marB="17819"/>
                </a:tc>
                <a:extLst>
                  <a:ext uri="{0D108BD9-81ED-4DB2-BD59-A6C34878D82A}">
                    <a16:rowId xmlns:a16="http://schemas.microsoft.com/office/drawing/2014/main" xmlns="" val="591406396"/>
                  </a:ext>
                </a:extLst>
              </a:tr>
              <a:tr h="570200">
                <a:tc>
                  <a:txBody>
                    <a:bodyPr/>
                    <a:lstStyle/>
                    <a:p>
                      <a:pPr algn="ctr" fontAlgn="t"/>
                      <a:r>
                        <a:rPr lang="en-US" sz="1200">
                          <a:effectLst/>
                        </a:rPr>
                        <a:t>Need of selection lines</a:t>
                      </a:r>
                    </a:p>
                  </a:txBody>
                  <a:tcPr marL="35638" marR="35638" marT="17819" marB="17819"/>
                </a:tc>
                <a:tc>
                  <a:txBody>
                    <a:bodyPr/>
                    <a:lstStyle/>
                    <a:p>
                      <a:pPr algn="ctr" fontAlgn="t"/>
                      <a:r>
                        <a:rPr lang="en-US" sz="1200">
                          <a:effectLst/>
                        </a:rPr>
                        <a:t>Required</a:t>
                      </a:r>
                    </a:p>
                  </a:txBody>
                  <a:tcPr marL="35638" marR="35638" marT="17819" marB="17819"/>
                </a:tc>
                <a:tc>
                  <a:txBody>
                    <a:bodyPr/>
                    <a:lstStyle/>
                    <a:p>
                      <a:pPr algn="ctr" fontAlgn="t"/>
                      <a:r>
                        <a:rPr lang="en-US" sz="1200">
                          <a:effectLst/>
                        </a:rPr>
                        <a:t>Not required, but control signals and enable signal is required.</a:t>
                      </a:r>
                    </a:p>
                  </a:txBody>
                  <a:tcPr marL="35638" marR="35638" marT="17819" marB="17819"/>
                </a:tc>
                <a:extLst>
                  <a:ext uri="{0D108BD9-81ED-4DB2-BD59-A6C34878D82A}">
                    <a16:rowId xmlns:a16="http://schemas.microsoft.com/office/drawing/2014/main" xmlns="" val="300301406"/>
                  </a:ext>
                </a:extLst>
              </a:tr>
              <a:tr h="570200">
                <a:tc>
                  <a:txBody>
                    <a:bodyPr/>
                    <a:lstStyle/>
                    <a:p>
                      <a:pPr algn="ctr" fontAlgn="t"/>
                      <a:r>
                        <a:rPr lang="en-US" sz="1200">
                          <a:effectLst/>
                        </a:rPr>
                        <a:t>Main Function</a:t>
                      </a:r>
                    </a:p>
                  </a:txBody>
                  <a:tcPr marL="35638" marR="35638" marT="17819" marB="17819"/>
                </a:tc>
                <a:tc>
                  <a:txBody>
                    <a:bodyPr/>
                    <a:lstStyle/>
                    <a:p>
                      <a:pPr algn="ctr" fontAlgn="t"/>
                      <a:r>
                        <a:rPr lang="en-US" sz="1200">
                          <a:effectLst/>
                        </a:rPr>
                        <a:t>Used for switching</a:t>
                      </a:r>
                    </a:p>
                  </a:txBody>
                  <a:tcPr marL="35638" marR="35638" marT="17819" marB="17819"/>
                </a:tc>
                <a:tc>
                  <a:txBody>
                    <a:bodyPr/>
                    <a:lstStyle/>
                    <a:p>
                      <a:pPr algn="ctr" fontAlgn="t"/>
                      <a:r>
                        <a:rPr lang="en-US" sz="1200" dirty="0">
                          <a:effectLst/>
                        </a:rPr>
                        <a:t>Used for decoding of the encoded input terminal.</a:t>
                      </a:r>
                    </a:p>
                  </a:txBody>
                  <a:tcPr marL="35638" marR="35638" marT="17819" marB="17819"/>
                </a:tc>
                <a:extLst>
                  <a:ext uri="{0D108BD9-81ED-4DB2-BD59-A6C34878D82A}">
                    <a16:rowId xmlns:a16="http://schemas.microsoft.com/office/drawing/2014/main" xmlns="" val="1007524679"/>
                  </a:ext>
                </a:extLst>
              </a:tr>
            </a:tbl>
          </a:graphicData>
        </a:graphic>
      </p:graphicFrame>
    </p:spTree>
    <p:extLst>
      <p:ext uri="{BB962C8B-B14F-4D97-AF65-F5344CB8AC3E}">
        <p14:creationId xmlns:p14="http://schemas.microsoft.com/office/powerpoint/2010/main" val="262720452"/>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284643"/>
            <a:ext cx="9144000" cy="3257045"/>
          </a:xfrm>
          <a:prstGeom prst="rect">
            <a:avLst/>
          </a:prstGeom>
        </p:spPr>
        <p:txBody>
          <a:bodyPr>
            <a:spAutoFit/>
          </a:bodyPr>
          <a:lstStyle/>
          <a:p>
            <a:pPr algn="just">
              <a:lnSpc>
                <a:spcPct val="115000"/>
              </a:lnSpc>
              <a:defRPr/>
            </a:pPr>
            <a:r>
              <a:rPr lang="en-US" b="1" dirty="0">
                <a:latin typeface="Times New Roman" panose="02020603050405020304" pitchFamily="18" charset="0"/>
                <a:cs typeface="Times New Roman" panose="02020603050405020304" pitchFamily="18" charset="0"/>
              </a:rPr>
              <a:t>Popular MSI (Medium scale integration: </a:t>
            </a:r>
            <a:r>
              <a:rPr lang="en-US" b="0" i="0" dirty="0">
                <a:effectLst/>
                <a:latin typeface="Times New Roman" panose="02020603050405020304" pitchFamily="18" charset="0"/>
                <a:cs typeface="Times New Roman" panose="02020603050405020304" pitchFamily="18" charset="0"/>
              </a:rPr>
              <a:t>500 components (from 10 to less than 100 gates)</a:t>
            </a:r>
            <a:r>
              <a:rPr lang="en-US" b="1" dirty="0">
                <a:latin typeface="Times New Roman" panose="02020603050405020304" pitchFamily="18" charset="0"/>
                <a:cs typeface="Times New Roman" panose="02020603050405020304" pitchFamily="18" charset="0"/>
              </a:rPr>
              <a:t>)</a:t>
            </a:r>
            <a:endParaRPr lang="en-IN" sz="2000" b="1" dirty="0">
              <a:latin typeface="+mn-lt"/>
              <a:cs typeface="Times New Roman" panose="02020603050405020304" pitchFamily="18" charset="0"/>
            </a:endParaRPr>
          </a:p>
          <a:p>
            <a:pPr>
              <a:lnSpc>
                <a:spcPct val="115000"/>
              </a:lnSpc>
              <a:defRPr/>
            </a:pPr>
            <a:endParaRPr lang="en-IN" sz="2000" b="1" dirty="0">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graphicFrame>
        <p:nvGraphicFramePr>
          <p:cNvPr id="10" name="Table 10">
            <a:extLst>
              <a:ext uri="{FF2B5EF4-FFF2-40B4-BE49-F238E27FC236}">
                <a16:creationId xmlns:a16="http://schemas.microsoft.com/office/drawing/2014/main" xmlns="" id="{6898E97A-6E4B-43C4-8E2D-EF855273D03B}"/>
              </a:ext>
            </a:extLst>
          </p:cNvPr>
          <p:cNvGraphicFramePr>
            <a:graphicFrameLocks noGrp="1"/>
          </p:cNvGraphicFramePr>
          <p:nvPr>
            <p:extLst>
              <p:ext uri="{D42A27DB-BD31-4B8C-83A1-F6EECF244321}">
                <p14:modId xmlns:p14="http://schemas.microsoft.com/office/powerpoint/2010/main" val="2418696276"/>
              </p:ext>
            </p:extLst>
          </p:nvPr>
        </p:nvGraphicFramePr>
        <p:xfrm>
          <a:off x="228599" y="1752600"/>
          <a:ext cx="7970195" cy="4795520"/>
        </p:xfrm>
        <a:graphic>
          <a:graphicData uri="http://schemas.openxmlformats.org/drawingml/2006/table">
            <a:tbl>
              <a:tblPr firstRow="1" bandRow="1">
                <a:tableStyleId>{5C22544A-7EE6-4342-B048-85BDC9FD1C3A}</a:tableStyleId>
              </a:tblPr>
              <a:tblGrid>
                <a:gridCol w="2557983">
                  <a:extLst>
                    <a:ext uri="{9D8B030D-6E8A-4147-A177-3AD203B41FA5}">
                      <a16:colId xmlns:a16="http://schemas.microsoft.com/office/drawing/2014/main" xmlns="" val="2380287192"/>
                    </a:ext>
                  </a:extLst>
                </a:gridCol>
                <a:gridCol w="2854229">
                  <a:extLst>
                    <a:ext uri="{9D8B030D-6E8A-4147-A177-3AD203B41FA5}">
                      <a16:colId xmlns:a16="http://schemas.microsoft.com/office/drawing/2014/main" xmlns="" val="1941986883"/>
                    </a:ext>
                  </a:extLst>
                </a:gridCol>
                <a:gridCol w="2557983">
                  <a:extLst>
                    <a:ext uri="{9D8B030D-6E8A-4147-A177-3AD203B41FA5}">
                      <a16:colId xmlns:a16="http://schemas.microsoft.com/office/drawing/2014/main" xmlns="" val="3049208044"/>
                    </a:ext>
                  </a:extLst>
                </a:gridCol>
              </a:tblGrid>
              <a:tr h="370840">
                <a:tc>
                  <a:txBody>
                    <a:bodyPr/>
                    <a:lstStyle/>
                    <a:p>
                      <a:r>
                        <a:rPr lang="en-US" sz="1200" dirty="0"/>
                        <a:t>IC No.</a:t>
                      </a:r>
                      <a:endParaRPr lang="hi-IN" sz="1200" dirty="0"/>
                    </a:p>
                  </a:txBody>
                  <a:tcPr/>
                </a:tc>
                <a:tc>
                  <a:txBody>
                    <a:bodyPr/>
                    <a:lstStyle/>
                    <a:p>
                      <a:r>
                        <a:rPr lang="en-US" sz="1200" dirty="0"/>
                        <a:t>Description</a:t>
                      </a:r>
                      <a:endParaRPr lang="hi-IN" sz="1200" dirty="0"/>
                    </a:p>
                  </a:txBody>
                  <a:tcPr/>
                </a:tc>
                <a:tc>
                  <a:txBody>
                    <a:bodyPr/>
                    <a:lstStyle/>
                    <a:p>
                      <a:r>
                        <a:rPr lang="en-US" sz="1200" dirty="0"/>
                        <a:t>Output</a:t>
                      </a:r>
                      <a:endParaRPr lang="hi-IN" sz="1200" dirty="0"/>
                    </a:p>
                  </a:txBody>
                  <a:tcPr/>
                </a:tc>
                <a:extLst>
                  <a:ext uri="{0D108BD9-81ED-4DB2-BD59-A6C34878D82A}">
                    <a16:rowId xmlns:a16="http://schemas.microsoft.com/office/drawing/2014/main" xmlns="" val="2017068093"/>
                  </a:ext>
                </a:extLst>
              </a:tr>
              <a:tr h="370840">
                <a:tc>
                  <a:txBody>
                    <a:bodyPr/>
                    <a:lstStyle/>
                    <a:p>
                      <a:r>
                        <a:rPr lang="en-US" sz="1200" dirty="0"/>
                        <a:t>74157</a:t>
                      </a:r>
                      <a:endParaRPr lang="hi-IN" sz="1200" dirty="0"/>
                    </a:p>
                  </a:txBody>
                  <a:tcPr/>
                </a:tc>
                <a:tc>
                  <a:txBody>
                    <a:bodyPr/>
                    <a:lstStyle/>
                    <a:p>
                      <a:r>
                        <a:rPr lang="en-US" sz="1200" dirty="0"/>
                        <a:t>Quad 2:1 Multiplexer</a:t>
                      </a:r>
                      <a:endParaRPr lang="hi-IN" sz="1200" dirty="0"/>
                    </a:p>
                  </a:txBody>
                  <a:tcPr/>
                </a:tc>
                <a:tc>
                  <a:txBody>
                    <a:bodyPr/>
                    <a:lstStyle/>
                    <a:p>
                      <a:r>
                        <a:rPr lang="en-US" sz="1200" dirty="0"/>
                        <a:t>Same as input</a:t>
                      </a:r>
                      <a:endParaRPr lang="hi-IN" sz="1200" dirty="0"/>
                    </a:p>
                  </a:txBody>
                  <a:tcPr/>
                </a:tc>
                <a:extLst>
                  <a:ext uri="{0D108BD9-81ED-4DB2-BD59-A6C34878D82A}">
                    <a16:rowId xmlns:a16="http://schemas.microsoft.com/office/drawing/2014/main" xmlns="" val="1666214551"/>
                  </a:ext>
                </a:extLst>
              </a:tr>
              <a:tr h="370840">
                <a:tc>
                  <a:txBody>
                    <a:bodyPr/>
                    <a:lstStyle/>
                    <a:p>
                      <a:r>
                        <a:rPr lang="en-US" sz="1200" dirty="0"/>
                        <a:t>74158</a:t>
                      </a:r>
                      <a:endParaRPr lang="hi-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Quad 2:1 Multiplexer</a:t>
                      </a:r>
                      <a:endParaRPr lang="hi-IN" sz="1200" dirty="0"/>
                    </a:p>
                  </a:txBody>
                  <a:tcPr/>
                </a:tc>
                <a:tc>
                  <a:txBody>
                    <a:bodyPr/>
                    <a:lstStyle/>
                    <a:p>
                      <a:r>
                        <a:rPr lang="en-US" sz="1200" dirty="0"/>
                        <a:t>Inverted input</a:t>
                      </a:r>
                      <a:endParaRPr lang="hi-IN" sz="1200" dirty="0"/>
                    </a:p>
                  </a:txBody>
                  <a:tcPr/>
                </a:tc>
                <a:extLst>
                  <a:ext uri="{0D108BD9-81ED-4DB2-BD59-A6C34878D82A}">
                    <a16:rowId xmlns:a16="http://schemas.microsoft.com/office/drawing/2014/main" xmlns="" val="1877689940"/>
                  </a:ext>
                </a:extLst>
              </a:tr>
              <a:tr h="370840">
                <a:tc>
                  <a:txBody>
                    <a:bodyPr/>
                    <a:lstStyle/>
                    <a:p>
                      <a:r>
                        <a:rPr lang="en-US" sz="1200" dirty="0"/>
                        <a:t>74153</a:t>
                      </a:r>
                      <a:endParaRPr lang="hi-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Dual 4:1 Multiplexer</a:t>
                      </a:r>
                      <a:endParaRPr lang="hi-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Same as input</a:t>
                      </a:r>
                      <a:endParaRPr lang="hi-IN" sz="1200" dirty="0"/>
                    </a:p>
                  </a:txBody>
                  <a:tcPr/>
                </a:tc>
                <a:extLst>
                  <a:ext uri="{0D108BD9-81ED-4DB2-BD59-A6C34878D82A}">
                    <a16:rowId xmlns:a16="http://schemas.microsoft.com/office/drawing/2014/main" xmlns="" val="3968289096"/>
                  </a:ext>
                </a:extLst>
              </a:tr>
              <a:tr h="370840">
                <a:tc>
                  <a:txBody>
                    <a:bodyPr/>
                    <a:lstStyle/>
                    <a:p>
                      <a:r>
                        <a:rPr lang="en-US" sz="1200" dirty="0"/>
                        <a:t>74352</a:t>
                      </a:r>
                      <a:endParaRPr lang="hi-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Dual 4:1 Multiplexer</a:t>
                      </a:r>
                      <a:endParaRPr lang="hi-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Inverted input</a:t>
                      </a:r>
                      <a:endParaRPr lang="hi-IN" sz="1200" dirty="0"/>
                    </a:p>
                  </a:txBody>
                  <a:tcPr/>
                </a:tc>
                <a:extLst>
                  <a:ext uri="{0D108BD9-81ED-4DB2-BD59-A6C34878D82A}">
                    <a16:rowId xmlns:a16="http://schemas.microsoft.com/office/drawing/2014/main" xmlns="" val="171053191"/>
                  </a:ext>
                </a:extLst>
              </a:tr>
              <a:tr h="370840">
                <a:tc>
                  <a:txBody>
                    <a:bodyPr/>
                    <a:lstStyle/>
                    <a:p>
                      <a:r>
                        <a:rPr lang="en-US" sz="1200" dirty="0"/>
                        <a:t>74151</a:t>
                      </a:r>
                      <a:endParaRPr lang="hi-IN" sz="1200" dirty="0"/>
                    </a:p>
                  </a:txBody>
                  <a:tcPr/>
                </a:tc>
                <a:tc>
                  <a:txBody>
                    <a:bodyPr/>
                    <a:lstStyle/>
                    <a:p>
                      <a:r>
                        <a:rPr lang="en-US" sz="1200" dirty="0"/>
                        <a:t>8:1 Multiplexer</a:t>
                      </a:r>
                      <a:endParaRPr lang="hi-IN" sz="1200" dirty="0"/>
                    </a:p>
                  </a:txBody>
                  <a:tcPr/>
                </a:tc>
                <a:tc>
                  <a:txBody>
                    <a:bodyPr/>
                    <a:lstStyle/>
                    <a:p>
                      <a:r>
                        <a:rPr lang="en-US" sz="1200" dirty="0"/>
                        <a:t>Complementary outputs</a:t>
                      </a:r>
                      <a:endParaRPr lang="hi-IN" sz="1200" dirty="0"/>
                    </a:p>
                  </a:txBody>
                  <a:tcPr/>
                </a:tc>
                <a:extLst>
                  <a:ext uri="{0D108BD9-81ED-4DB2-BD59-A6C34878D82A}">
                    <a16:rowId xmlns:a16="http://schemas.microsoft.com/office/drawing/2014/main" xmlns="" val="2532683160"/>
                  </a:ext>
                </a:extLst>
              </a:tr>
              <a:tr h="370840">
                <a:tc>
                  <a:txBody>
                    <a:bodyPr/>
                    <a:lstStyle/>
                    <a:p>
                      <a:r>
                        <a:rPr lang="en-US" sz="1200" dirty="0"/>
                        <a:t>74152</a:t>
                      </a:r>
                      <a:endParaRPr lang="hi-IN" sz="1200" dirty="0"/>
                    </a:p>
                  </a:txBody>
                  <a:tcPr/>
                </a:tc>
                <a:tc>
                  <a:txBody>
                    <a:bodyPr/>
                    <a:lstStyle/>
                    <a:p>
                      <a:r>
                        <a:rPr lang="en-US" sz="1200" dirty="0"/>
                        <a:t>8:1 Multiplexer</a:t>
                      </a:r>
                      <a:endParaRPr lang="hi-IN" sz="1200" dirty="0"/>
                    </a:p>
                  </a:txBody>
                  <a:tcPr/>
                </a:tc>
                <a:tc>
                  <a:txBody>
                    <a:bodyPr/>
                    <a:lstStyle/>
                    <a:p>
                      <a:r>
                        <a:rPr lang="en-US" sz="1200" dirty="0"/>
                        <a:t>Inverted input</a:t>
                      </a:r>
                      <a:endParaRPr lang="hi-IN" sz="1200" dirty="0"/>
                    </a:p>
                  </a:txBody>
                  <a:tcPr/>
                </a:tc>
                <a:extLst>
                  <a:ext uri="{0D108BD9-81ED-4DB2-BD59-A6C34878D82A}">
                    <a16:rowId xmlns:a16="http://schemas.microsoft.com/office/drawing/2014/main" xmlns="" val="283809873"/>
                  </a:ext>
                </a:extLst>
              </a:tr>
              <a:tr h="370840">
                <a:tc>
                  <a:txBody>
                    <a:bodyPr/>
                    <a:lstStyle/>
                    <a:p>
                      <a:r>
                        <a:rPr lang="en-US" sz="1200" dirty="0"/>
                        <a:t>74150</a:t>
                      </a:r>
                      <a:endParaRPr lang="hi-IN" sz="1200" dirty="0"/>
                    </a:p>
                  </a:txBody>
                  <a:tcPr/>
                </a:tc>
                <a:tc>
                  <a:txBody>
                    <a:bodyPr/>
                    <a:lstStyle/>
                    <a:p>
                      <a:r>
                        <a:rPr lang="en-US" sz="1200" dirty="0"/>
                        <a:t>16:1 Multiplexer</a:t>
                      </a:r>
                      <a:endParaRPr lang="hi-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Inverted input</a:t>
                      </a:r>
                      <a:endParaRPr lang="hi-IN" sz="1200" dirty="0"/>
                    </a:p>
                  </a:txBody>
                  <a:tcPr/>
                </a:tc>
                <a:extLst>
                  <a:ext uri="{0D108BD9-81ED-4DB2-BD59-A6C34878D82A}">
                    <a16:rowId xmlns:a16="http://schemas.microsoft.com/office/drawing/2014/main" xmlns="" val="2447741738"/>
                  </a:ext>
                </a:extLst>
              </a:tr>
              <a:tr h="370840">
                <a:tc>
                  <a:txBody>
                    <a:bodyPr/>
                    <a:lstStyle/>
                    <a:p>
                      <a:r>
                        <a:rPr lang="en-US" sz="1200" dirty="0"/>
                        <a:t>74139</a:t>
                      </a:r>
                      <a:endParaRPr lang="hi-IN" sz="1200" dirty="0"/>
                    </a:p>
                  </a:txBody>
                  <a:tcPr/>
                </a:tc>
                <a:tc>
                  <a:txBody>
                    <a:bodyPr/>
                    <a:lstStyle/>
                    <a:p>
                      <a:r>
                        <a:rPr lang="en-US" sz="1200" dirty="0"/>
                        <a:t>Dual 1:4 Demultiplexer</a:t>
                      </a:r>
                    </a:p>
                    <a:p>
                      <a:r>
                        <a:rPr lang="en-US" sz="1200" dirty="0"/>
                        <a:t>(2-line to 4-line decoder)</a:t>
                      </a:r>
                      <a:endParaRPr lang="hi-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Inverted input</a:t>
                      </a:r>
                      <a:endParaRPr lang="hi-IN" sz="1200" dirty="0"/>
                    </a:p>
                  </a:txBody>
                  <a:tcPr/>
                </a:tc>
                <a:extLst>
                  <a:ext uri="{0D108BD9-81ED-4DB2-BD59-A6C34878D82A}">
                    <a16:rowId xmlns:a16="http://schemas.microsoft.com/office/drawing/2014/main" xmlns="" val="2332640181"/>
                  </a:ext>
                </a:extLst>
              </a:tr>
              <a:tr h="370840">
                <a:tc>
                  <a:txBody>
                    <a:bodyPr/>
                    <a:lstStyle/>
                    <a:p>
                      <a:r>
                        <a:rPr lang="en-US" sz="1200" dirty="0"/>
                        <a:t>74155</a:t>
                      </a:r>
                      <a:endParaRPr lang="hi-IN" sz="1200" dirty="0"/>
                    </a:p>
                  </a:txBody>
                  <a:tcPr/>
                </a:tc>
                <a:tc>
                  <a:txBody>
                    <a:bodyPr/>
                    <a:lstStyle/>
                    <a:p>
                      <a:r>
                        <a:rPr lang="en-US" sz="1200" dirty="0"/>
                        <a:t>Dual 1:4 Demultiplexer</a:t>
                      </a:r>
                    </a:p>
                    <a:p>
                      <a:r>
                        <a:rPr lang="en-US" sz="1200" dirty="0"/>
                        <a:t>(2-line to 4-line decoder)</a:t>
                      </a:r>
                      <a:endParaRPr lang="hi-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Y-inverted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 Y- same as input</a:t>
                      </a:r>
                      <a:endParaRPr lang="hi-IN" sz="1200" dirty="0"/>
                    </a:p>
                  </a:txBody>
                  <a:tcPr/>
                </a:tc>
                <a:extLst>
                  <a:ext uri="{0D108BD9-81ED-4DB2-BD59-A6C34878D82A}">
                    <a16:rowId xmlns:a16="http://schemas.microsoft.com/office/drawing/2014/main" xmlns="" val="2472697329"/>
                  </a:ext>
                </a:extLst>
              </a:tr>
              <a:tr h="370840">
                <a:tc>
                  <a:txBody>
                    <a:bodyPr/>
                    <a:lstStyle/>
                    <a:p>
                      <a:r>
                        <a:rPr lang="en-US" sz="1200" dirty="0"/>
                        <a:t>74138</a:t>
                      </a:r>
                      <a:endParaRPr lang="hi-IN" sz="1200" dirty="0"/>
                    </a:p>
                  </a:txBody>
                  <a:tcPr/>
                </a:tc>
                <a:tc>
                  <a:txBody>
                    <a:bodyPr/>
                    <a:lstStyle/>
                    <a:p>
                      <a:r>
                        <a:rPr lang="en-US" sz="1200" dirty="0"/>
                        <a:t>1:8 Demultiplexer</a:t>
                      </a:r>
                    </a:p>
                    <a:p>
                      <a:r>
                        <a:rPr lang="en-US" sz="1200" dirty="0"/>
                        <a:t>(3-line to 8-line decoder)</a:t>
                      </a:r>
                      <a:endParaRPr lang="hi-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Inverted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i-IN" sz="1200" dirty="0"/>
                    </a:p>
                  </a:txBody>
                  <a:tcPr/>
                </a:tc>
                <a:extLst>
                  <a:ext uri="{0D108BD9-81ED-4DB2-BD59-A6C34878D82A}">
                    <a16:rowId xmlns:a16="http://schemas.microsoft.com/office/drawing/2014/main" xmlns="" val="3916363108"/>
                  </a:ext>
                </a:extLst>
              </a:tr>
              <a:tr h="370840">
                <a:tc>
                  <a:txBody>
                    <a:bodyPr/>
                    <a:lstStyle/>
                    <a:p>
                      <a:r>
                        <a:rPr lang="en-US" sz="1200" dirty="0"/>
                        <a:t>74154</a:t>
                      </a:r>
                      <a:endParaRPr lang="hi-IN" sz="1200" dirty="0"/>
                    </a:p>
                  </a:txBody>
                  <a:tcPr/>
                </a:tc>
                <a:tc>
                  <a:txBody>
                    <a:bodyPr/>
                    <a:lstStyle/>
                    <a:p>
                      <a:r>
                        <a:rPr lang="en-US" sz="1200" dirty="0"/>
                        <a:t>1:16 Demultiplexer</a:t>
                      </a:r>
                    </a:p>
                    <a:p>
                      <a:r>
                        <a:rPr lang="en-US" sz="1200" dirty="0"/>
                        <a:t>(4-line to 16-line decoder)</a:t>
                      </a:r>
                      <a:endParaRPr lang="hi-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Same as input</a:t>
                      </a:r>
                      <a:endParaRPr lang="hi-IN" sz="1200" dirty="0"/>
                    </a:p>
                  </a:txBody>
                  <a:tcPr/>
                </a:tc>
                <a:extLst>
                  <a:ext uri="{0D108BD9-81ED-4DB2-BD59-A6C34878D82A}">
                    <a16:rowId xmlns:a16="http://schemas.microsoft.com/office/drawing/2014/main" xmlns="" val="1138000870"/>
                  </a:ext>
                </a:extLst>
              </a:tr>
            </a:tbl>
          </a:graphicData>
        </a:graphic>
      </p:graphicFrame>
    </p:spTree>
    <p:extLst>
      <p:ext uri="{BB962C8B-B14F-4D97-AF65-F5344CB8AC3E}">
        <p14:creationId xmlns:p14="http://schemas.microsoft.com/office/powerpoint/2010/main" val="2055540341"/>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2400" y="2133600"/>
            <a:ext cx="5410200" cy="3292440"/>
          </a:xfrm>
          <a:prstGeom prst="rect">
            <a:avLst/>
          </a:prstGeom>
        </p:spPr>
        <p:txBody>
          <a:bodyPr wrap="square">
            <a:spAutoFit/>
          </a:bodyPr>
          <a:lstStyle/>
          <a:p>
            <a:pPr algn="just">
              <a:lnSpc>
                <a:spcPct val="115000"/>
              </a:lnSpc>
              <a:defRPr/>
            </a:pPr>
            <a:r>
              <a:rPr lang="en-US" b="1" dirty="0">
                <a:latin typeface="Times New Roman" panose="02020603050405020304" pitchFamily="18" charset="0"/>
                <a:cs typeface="Times New Roman" panose="02020603050405020304" pitchFamily="18" charset="0"/>
              </a:rPr>
              <a:t>Magnitude comparator (</a:t>
            </a:r>
            <a:r>
              <a:rPr lang="hi-IN" b="1" i="0" dirty="0">
                <a:effectLst/>
                <a:latin typeface="Google Sans"/>
              </a:rPr>
              <a:t>7485</a:t>
            </a:r>
            <a:r>
              <a:rPr lang="en-US" b="1" i="0" dirty="0">
                <a:effectLst/>
                <a:latin typeface="Google Sans"/>
              </a:rPr>
              <a:t> (4-bit)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magnitude comparator compares two numbers and provides outputs depending on the values of the compared numbers. </a:t>
            </a:r>
          </a:p>
          <a:p>
            <a:pPr algn="just">
              <a:lnSpc>
                <a:spcPct val="115000"/>
              </a:lnSpc>
              <a:defRPr/>
            </a:pPr>
            <a:r>
              <a:rPr lang="en-US" dirty="0">
                <a:latin typeface="Times New Roman" panose="02020603050405020304" pitchFamily="18" charset="0"/>
                <a:cs typeface="Times New Roman" panose="02020603050405020304" pitchFamily="18" charset="0"/>
              </a:rPr>
              <a:t>The figure shows an n-bit comparator that produces the output as either A&gt;B, A=B, or, A&lt;B. </a:t>
            </a:r>
          </a:p>
          <a:p>
            <a:pPr algn="just">
              <a:lnSpc>
                <a:spcPct val="115000"/>
              </a:lnSpc>
              <a:defRPr/>
            </a:pPr>
            <a:r>
              <a:rPr lang="en-US" dirty="0">
                <a:latin typeface="Times New Roman" panose="02020603050405020304" pitchFamily="18" charset="0"/>
                <a:cs typeface="Times New Roman" panose="02020603050405020304" pitchFamily="18" charset="0"/>
              </a:rPr>
              <a:t>The 4-bit comparators are available as MSI IC package (7485) which can compare binary and BCD codes.  </a:t>
            </a:r>
          </a:p>
          <a:p>
            <a:pPr algn="just">
              <a:lnSpc>
                <a:spcPct val="115000"/>
              </a:lnSpc>
              <a:defRPr/>
            </a:pPr>
            <a:endParaRPr lang="en-IN" dirty="0">
              <a:latin typeface="Times New Roman" panose="02020603050405020304" pitchFamily="18" charset="0"/>
              <a:cs typeface="Times New Roman" panose="02020603050405020304" pitchFamily="18" charset="0"/>
            </a:endParaRPr>
          </a:p>
          <a:p>
            <a:pPr algn="just">
              <a:lnSpc>
                <a:spcPct val="115000"/>
              </a:lnSpc>
              <a:defRPr/>
            </a:pPr>
            <a:r>
              <a:rPr lang="en-IN" dirty="0">
                <a:latin typeface="Times New Roman" panose="02020603050405020304" pitchFamily="18" charset="0"/>
                <a:cs typeface="Times New Roman" panose="02020603050405020304" pitchFamily="18" charset="0"/>
              </a:rPr>
              <a:t>The truth table of a 2-bit comparator is given next</a:t>
            </a:r>
          </a:p>
          <a:p>
            <a:pPr algn="just">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pic>
        <p:nvPicPr>
          <p:cNvPr id="4" name="Picture 3">
            <a:extLst>
              <a:ext uri="{FF2B5EF4-FFF2-40B4-BE49-F238E27FC236}">
                <a16:creationId xmlns:a16="http://schemas.microsoft.com/office/drawing/2014/main" xmlns="" id="{796DF612-F0C0-4380-8867-1A92B0074656}"/>
              </a:ext>
            </a:extLst>
          </p:cNvPr>
          <p:cNvPicPr>
            <a:picLocks noChangeAspect="1"/>
          </p:cNvPicPr>
          <p:nvPr/>
        </p:nvPicPr>
        <p:blipFill>
          <a:blip r:embed="rId4"/>
          <a:stretch>
            <a:fillRect/>
          </a:stretch>
        </p:blipFill>
        <p:spPr>
          <a:xfrm>
            <a:off x="5715000" y="1587666"/>
            <a:ext cx="3192215" cy="3985691"/>
          </a:xfrm>
          <a:prstGeom prst="rect">
            <a:avLst/>
          </a:prstGeom>
        </p:spPr>
      </p:pic>
    </p:spTree>
    <p:extLst>
      <p:ext uri="{BB962C8B-B14F-4D97-AF65-F5344CB8AC3E}">
        <p14:creationId xmlns:p14="http://schemas.microsoft.com/office/powerpoint/2010/main" val="895807211"/>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graphicFrame>
        <p:nvGraphicFramePr>
          <p:cNvPr id="3" name="Table 4">
            <a:extLst>
              <a:ext uri="{FF2B5EF4-FFF2-40B4-BE49-F238E27FC236}">
                <a16:creationId xmlns:a16="http://schemas.microsoft.com/office/drawing/2014/main" xmlns="" id="{67B2CA04-645F-422A-A2F6-8039AE818DE0}"/>
              </a:ext>
            </a:extLst>
          </p:cNvPr>
          <p:cNvGraphicFramePr>
            <a:graphicFrameLocks noGrp="1"/>
          </p:cNvGraphicFramePr>
          <p:nvPr>
            <p:extLst>
              <p:ext uri="{D42A27DB-BD31-4B8C-83A1-F6EECF244321}">
                <p14:modId xmlns:p14="http://schemas.microsoft.com/office/powerpoint/2010/main" val="1364734079"/>
              </p:ext>
            </p:extLst>
          </p:nvPr>
        </p:nvGraphicFramePr>
        <p:xfrm>
          <a:off x="1371600" y="1238250"/>
          <a:ext cx="6095999" cy="5552440"/>
        </p:xfrm>
        <a:graphic>
          <a:graphicData uri="http://schemas.openxmlformats.org/drawingml/2006/table">
            <a:tbl>
              <a:tblPr firstRow="1" bandRow="1">
                <a:tableStyleId>{5940675A-B579-460E-94D1-54222C63F5DA}</a:tableStyleId>
              </a:tblPr>
              <a:tblGrid>
                <a:gridCol w="870857">
                  <a:extLst>
                    <a:ext uri="{9D8B030D-6E8A-4147-A177-3AD203B41FA5}">
                      <a16:colId xmlns:a16="http://schemas.microsoft.com/office/drawing/2014/main" xmlns="" val="2176114700"/>
                    </a:ext>
                  </a:extLst>
                </a:gridCol>
                <a:gridCol w="870857">
                  <a:extLst>
                    <a:ext uri="{9D8B030D-6E8A-4147-A177-3AD203B41FA5}">
                      <a16:colId xmlns:a16="http://schemas.microsoft.com/office/drawing/2014/main" xmlns="" val="2894607253"/>
                    </a:ext>
                  </a:extLst>
                </a:gridCol>
                <a:gridCol w="870857">
                  <a:extLst>
                    <a:ext uri="{9D8B030D-6E8A-4147-A177-3AD203B41FA5}">
                      <a16:colId xmlns:a16="http://schemas.microsoft.com/office/drawing/2014/main" xmlns="" val="1184108346"/>
                    </a:ext>
                  </a:extLst>
                </a:gridCol>
                <a:gridCol w="870857">
                  <a:extLst>
                    <a:ext uri="{9D8B030D-6E8A-4147-A177-3AD203B41FA5}">
                      <a16:colId xmlns:a16="http://schemas.microsoft.com/office/drawing/2014/main" xmlns="" val="3138596049"/>
                    </a:ext>
                  </a:extLst>
                </a:gridCol>
                <a:gridCol w="870857">
                  <a:extLst>
                    <a:ext uri="{9D8B030D-6E8A-4147-A177-3AD203B41FA5}">
                      <a16:colId xmlns:a16="http://schemas.microsoft.com/office/drawing/2014/main" xmlns="" val="2410296710"/>
                    </a:ext>
                  </a:extLst>
                </a:gridCol>
                <a:gridCol w="870857">
                  <a:extLst>
                    <a:ext uri="{9D8B030D-6E8A-4147-A177-3AD203B41FA5}">
                      <a16:colId xmlns:a16="http://schemas.microsoft.com/office/drawing/2014/main" xmlns="" val="153310043"/>
                    </a:ext>
                  </a:extLst>
                </a:gridCol>
                <a:gridCol w="870857">
                  <a:extLst>
                    <a:ext uri="{9D8B030D-6E8A-4147-A177-3AD203B41FA5}">
                      <a16:colId xmlns:a16="http://schemas.microsoft.com/office/drawing/2014/main" xmlns="" val="4180304079"/>
                    </a:ext>
                  </a:extLst>
                </a:gridCol>
              </a:tblGrid>
              <a:tr h="234239">
                <a:tc gridSpan="4">
                  <a:txBody>
                    <a:bodyPr/>
                    <a:lstStyle/>
                    <a:p>
                      <a:pPr algn="ctr"/>
                      <a:r>
                        <a:rPr lang="en-US" sz="1400" b="1" dirty="0">
                          <a:latin typeface="Times New Roman" panose="02020603050405020304" pitchFamily="18" charset="0"/>
                          <a:cs typeface="Times New Roman" panose="02020603050405020304" pitchFamily="18" charset="0"/>
                        </a:rPr>
                        <a:t>Inputs </a:t>
                      </a:r>
                      <a:endParaRPr lang="hi-IN" sz="1400" b="1" dirty="0">
                        <a:latin typeface="Times New Roman" panose="02020603050405020304" pitchFamily="18" charset="0"/>
                      </a:endParaRPr>
                    </a:p>
                  </a:txBody>
                  <a:tcPr/>
                </a:tc>
                <a:tc hMerge="1">
                  <a:txBody>
                    <a:bodyPr/>
                    <a:lstStyle/>
                    <a:p>
                      <a:endParaRPr lang="hi-IN" dirty="0"/>
                    </a:p>
                  </a:txBody>
                  <a:tcPr/>
                </a:tc>
                <a:tc hMerge="1">
                  <a:txBody>
                    <a:bodyPr/>
                    <a:lstStyle/>
                    <a:p>
                      <a:endParaRPr lang="hi-IN" dirty="0"/>
                    </a:p>
                  </a:txBody>
                  <a:tcPr/>
                </a:tc>
                <a:tc hMerge="1">
                  <a:txBody>
                    <a:bodyPr/>
                    <a:lstStyle/>
                    <a:p>
                      <a:endParaRPr lang="hi-IN" dirty="0"/>
                    </a:p>
                  </a:txBody>
                  <a:tcPr/>
                </a:tc>
                <a:tc gridSpan="3">
                  <a:txBody>
                    <a:bodyPr/>
                    <a:lstStyle/>
                    <a:p>
                      <a:pPr algn="ctr"/>
                      <a:r>
                        <a:rPr lang="en-US" sz="1400" b="1" dirty="0">
                          <a:latin typeface="Times New Roman" panose="02020603050405020304" pitchFamily="18" charset="0"/>
                          <a:cs typeface="Times New Roman" panose="02020603050405020304" pitchFamily="18" charset="0"/>
                        </a:rPr>
                        <a:t>Outputs </a:t>
                      </a:r>
                      <a:endParaRPr lang="hi-IN" sz="1400" b="1" dirty="0">
                        <a:latin typeface="Times New Roman" panose="02020603050405020304" pitchFamily="18" charset="0"/>
                      </a:endParaRPr>
                    </a:p>
                  </a:txBody>
                  <a:tcPr/>
                </a:tc>
                <a:tc hMerge="1">
                  <a:txBody>
                    <a:bodyPr/>
                    <a:lstStyle/>
                    <a:p>
                      <a:endParaRPr lang="hi-IN" dirty="0"/>
                    </a:p>
                  </a:txBody>
                  <a:tcPr/>
                </a:tc>
                <a:tc hMerge="1">
                  <a:txBody>
                    <a:bodyPr/>
                    <a:lstStyle/>
                    <a:p>
                      <a:endParaRPr lang="hi-IN" dirty="0"/>
                    </a:p>
                  </a:txBody>
                  <a:tcPr/>
                </a:tc>
                <a:extLst>
                  <a:ext uri="{0D108BD9-81ED-4DB2-BD59-A6C34878D82A}">
                    <a16:rowId xmlns:a16="http://schemas.microsoft.com/office/drawing/2014/main" xmlns="" val="1855947779"/>
                  </a:ext>
                </a:extLst>
              </a:tr>
              <a:tr h="149149">
                <a:tc>
                  <a:txBody>
                    <a:bodyPr/>
                    <a:lstStyle/>
                    <a:p>
                      <a:pPr algn="ctr"/>
                      <a:r>
                        <a:rPr lang="en-US" sz="1400" dirty="0">
                          <a:latin typeface="Times New Roman" panose="02020603050405020304" pitchFamily="18" charset="0"/>
                          <a:cs typeface="Times New Roman" panose="02020603050405020304" pitchFamily="18" charset="0"/>
                        </a:rPr>
                        <a:t>A</a:t>
                      </a:r>
                      <a:r>
                        <a:rPr lang="en-US" sz="1400" baseline="-25000" dirty="0">
                          <a:latin typeface="Times New Roman" panose="02020603050405020304" pitchFamily="18" charset="0"/>
                          <a:cs typeface="Times New Roman" panose="02020603050405020304" pitchFamily="18" charset="0"/>
                        </a:rPr>
                        <a:t>1</a:t>
                      </a:r>
                      <a:endParaRPr lang="hi-IN" sz="1400" baseline="-250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A</a:t>
                      </a:r>
                      <a:r>
                        <a:rPr lang="en-US" sz="1400" baseline="-25000" dirty="0">
                          <a:latin typeface="Times New Roman" panose="02020603050405020304" pitchFamily="18" charset="0"/>
                          <a:cs typeface="Times New Roman" panose="02020603050405020304" pitchFamily="18" charset="0"/>
                        </a:rPr>
                        <a:t>0</a:t>
                      </a:r>
                      <a:endParaRPr lang="hi-IN" sz="1400" baseline="-250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B</a:t>
                      </a:r>
                      <a:r>
                        <a:rPr lang="en-US" sz="1400" baseline="-25000" dirty="0">
                          <a:latin typeface="Times New Roman" panose="02020603050405020304" pitchFamily="18" charset="0"/>
                          <a:cs typeface="Times New Roman" panose="02020603050405020304" pitchFamily="18" charset="0"/>
                        </a:rPr>
                        <a:t>1</a:t>
                      </a:r>
                      <a:endParaRPr lang="hi-IN" sz="1400" baseline="-250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B</a:t>
                      </a:r>
                      <a:r>
                        <a:rPr lang="en-US" sz="1400" baseline="-25000" dirty="0">
                          <a:latin typeface="Times New Roman" panose="02020603050405020304" pitchFamily="18" charset="0"/>
                          <a:cs typeface="Times New Roman" panose="02020603050405020304" pitchFamily="18" charset="0"/>
                        </a:rPr>
                        <a:t>0</a:t>
                      </a:r>
                      <a:endParaRPr lang="hi-IN" sz="1400" baseline="-250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A&gt;B</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A=B</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A&lt;B</a:t>
                      </a:r>
                      <a:endParaRPr lang="hi-IN" sz="1400" dirty="0">
                        <a:latin typeface="Times New Roman" panose="02020603050405020304" pitchFamily="18" charset="0"/>
                      </a:endParaRPr>
                    </a:p>
                  </a:txBody>
                  <a:tcPr/>
                </a:tc>
                <a:extLst>
                  <a:ext uri="{0D108BD9-81ED-4DB2-BD59-A6C34878D82A}">
                    <a16:rowId xmlns:a16="http://schemas.microsoft.com/office/drawing/2014/main" xmlns="" val="1225514346"/>
                  </a:ext>
                </a:extLst>
              </a:tr>
              <a:tr h="244399">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b="1" dirty="0">
                          <a:solidFill>
                            <a:srgbClr val="00B050"/>
                          </a:solidFill>
                          <a:latin typeface="Times New Roman" panose="02020603050405020304" pitchFamily="18" charset="0"/>
                        </a:rPr>
                        <a:t>1</a:t>
                      </a:r>
                      <a:endParaRPr lang="hi-IN" sz="1400" b="1" dirty="0">
                        <a:solidFill>
                          <a:srgbClr val="00B050"/>
                        </a:solidFill>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extLst>
                  <a:ext uri="{0D108BD9-81ED-4DB2-BD59-A6C34878D82A}">
                    <a16:rowId xmlns:a16="http://schemas.microsoft.com/office/drawing/2014/main" xmlns="" val="802321347"/>
                  </a:ext>
                </a:extLst>
              </a:tr>
              <a:tr h="244399">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b="1" dirty="0">
                          <a:solidFill>
                            <a:srgbClr val="00B0F0"/>
                          </a:solidFill>
                          <a:latin typeface="Times New Roman" panose="02020603050405020304" pitchFamily="18" charset="0"/>
                        </a:rPr>
                        <a:t>1</a:t>
                      </a:r>
                      <a:endParaRPr lang="hi-IN" sz="1400" b="1" dirty="0">
                        <a:solidFill>
                          <a:srgbClr val="00B0F0"/>
                        </a:solidFill>
                        <a:latin typeface="Times New Roman" panose="02020603050405020304" pitchFamily="18" charset="0"/>
                      </a:endParaRPr>
                    </a:p>
                  </a:txBody>
                  <a:tcPr/>
                </a:tc>
                <a:extLst>
                  <a:ext uri="{0D108BD9-81ED-4DB2-BD59-A6C34878D82A}">
                    <a16:rowId xmlns:a16="http://schemas.microsoft.com/office/drawing/2014/main" xmlns="" val="1617160447"/>
                  </a:ext>
                </a:extLst>
              </a:tr>
              <a:tr h="244399">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b="1" dirty="0">
                          <a:solidFill>
                            <a:srgbClr val="00B0F0"/>
                          </a:solidFill>
                          <a:latin typeface="Times New Roman" panose="02020603050405020304" pitchFamily="18" charset="0"/>
                        </a:rPr>
                        <a:t>1</a:t>
                      </a:r>
                      <a:endParaRPr lang="hi-IN" sz="1400" b="1" dirty="0">
                        <a:solidFill>
                          <a:srgbClr val="00B0F0"/>
                        </a:solidFill>
                        <a:latin typeface="Times New Roman" panose="02020603050405020304" pitchFamily="18" charset="0"/>
                      </a:endParaRPr>
                    </a:p>
                  </a:txBody>
                  <a:tcPr/>
                </a:tc>
                <a:extLst>
                  <a:ext uri="{0D108BD9-81ED-4DB2-BD59-A6C34878D82A}">
                    <a16:rowId xmlns:a16="http://schemas.microsoft.com/office/drawing/2014/main" xmlns="" val="1160976929"/>
                  </a:ext>
                </a:extLst>
              </a:tr>
              <a:tr h="168199">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b="1" dirty="0">
                          <a:solidFill>
                            <a:srgbClr val="00B0F0"/>
                          </a:solidFill>
                          <a:latin typeface="Times New Roman" panose="02020603050405020304" pitchFamily="18" charset="0"/>
                        </a:rPr>
                        <a:t>1</a:t>
                      </a:r>
                      <a:endParaRPr lang="hi-IN" sz="1400" b="1" dirty="0">
                        <a:solidFill>
                          <a:srgbClr val="00B0F0"/>
                        </a:solidFill>
                        <a:latin typeface="Times New Roman" panose="02020603050405020304" pitchFamily="18" charset="0"/>
                      </a:endParaRPr>
                    </a:p>
                  </a:txBody>
                  <a:tcPr/>
                </a:tc>
                <a:extLst>
                  <a:ext uri="{0D108BD9-81ED-4DB2-BD59-A6C34878D82A}">
                    <a16:rowId xmlns:a16="http://schemas.microsoft.com/office/drawing/2014/main" xmlns="" val="1538665266"/>
                  </a:ext>
                </a:extLst>
              </a:tr>
              <a:tr h="301549">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b="1" dirty="0">
                          <a:solidFill>
                            <a:srgbClr val="FF0000"/>
                          </a:solidFill>
                          <a:latin typeface="Times New Roman" panose="02020603050405020304" pitchFamily="18" charset="0"/>
                        </a:rPr>
                        <a:t>1</a:t>
                      </a:r>
                      <a:endParaRPr lang="hi-IN" sz="1400" b="1" dirty="0">
                        <a:solidFill>
                          <a:srgbClr val="FF0000"/>
                        </a:solidFill>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extLst>
                  <a:ext uri="{0D108BD9-81ED-4DB2-BD59-A6C34878D82A}">
                    <a16:rowId xmlns:a16="http://schemas.microsoft.com/office/drawing/2014/main" xmlns="" val="874822504"/>
                  </a:ext>
                </a:extLst>
              </a:tr>
              <a:tr h="168199">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marL="0" algn="ctr" defTabSz="914400" rtl="0" eaLnBrk="1" latinLnBrk="0" hangingPunct="1"/>
                      <a:r>
                        <a:rPr lang="en-US" sz="1400" b="1" kern="1200" dirty="0">
                          <a:solidFill>
                            <a:srgbClr val="00B050"/>
                          </a:solidFill>
                          <a:latin typeface="Times New Roman" panose="02020603050405020304" pitchFamily="18" charset="0"/>
                          <a:ea typeface="+mn-ea"/>
                          <a:cs typeface="+mn-cs"/>
                        </a:rPr>
                        <a:t>1</a:t>
                      </a:r>
                      <a:endParaRPr lang="hi-IN" sz="1400" b="1" kern="1200" dirty="0">
                        <a:solidFill>
                          <a:srgbClr val="00B050"/>
                        </a:solidFill>
                        <a:latin typeface="Times New Roman" panose="02020603050405020304" pitchFamily="18" charset="0"/>
                        <a:ea typeface="+mn-ea"/>
                        <a:cs typeface="+mn-cs"/>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extLst>
                  <a:ext uri="{0D108BD9-81ED-4DB2-BD59-A6C34878D82A}">
                    <a16:rowId xmlns:a16="http://schemas.microsoft.com/office/drawing/2014/main" xmlns="" val="1787580187"/>
                  </a:ext>
                </a:extLst>
              </a:tr>
              <a:tr h="244399">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marL="0" algn="ctr" defTabSz="914400" rtl="0" eaLnBrk="1" latinLnBrk="0" hangingPunct="1"/>
                      <a:r>
                        <a:rPr lang="en-US" sz="1400" b="1" kern="1200" dirty="0">
                          <a:solidFill>
                            <a:srgbClr val="00B0F0"/>
                          </a:solidFill>
                          <a:latin typeface="Times New Roman" panose="02020603050405020304" pitchFamily="18" charset="0"/>
                          <a:ea typeface="+mn-ea"/>
                          <a:cs typeface="+mn-cs"/>
                        </a:rPr>
                        <a:t>1</a:t>
                      </a:r>
                      <a:endParaRPr lang="hi-IN" sz="1400" b="1" kern="1200" dirty="0">
                        <a:solidFill>
                          <a:srgbClr val="00B0F0"/>
                        </a:solidFill>
                        <a:latin typeface="Times New Roman" panose="02020603050405020304" pitchFamily="18" charset="0"/>
                        <a:ea typeface="+mn-ea"/>
                        <a:cs typeface="+mn-cs"/>
                      </a:endParaRPr>
                    </a:p>
                  </a:txBody>
                  <a:tcPr/>
                </a:tc>
                <a:extLst>
                  <a:ext uri="{0D108BD9-81ED-4DB2-BD59-A6C34878D82A}">
                    <a16:rowId xmlns:a16="http://schemas.microsoft.com/office/drawing/2014/main" xmlns="" val="1538543104"/>
                  </a:ext>
                </a:extLst>
              </a:tr>
              <a:tr h="168199">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marL="0" algn="ctr" defTabSz="914400" rtl="0" eaLnBrk="1" latinLnBrk="0" hangingPunct="1"/>
                      <a:r>
                        <a:rPr lang="en-US" sz="1400" b="1" kern="1200" dirty="0">
                          <a:solidFill>
                            <a:srgbClr val="00B0F0"/>
                          </a:solidFill>
                          <a:latin typeface="Times New Roman" panose="02020603050405020304" pitchFamily="18" charset="0"/>
                          <a:ea typeface="+mn-ea"/>
                          <a:cs typeface="+mn-cs"/>
                        </a:rPr>
                        <a:t>1</a:t>
                      </a:r>
                      <a:endParaRPr lang="hi-IN" sz="1400" b="1" kern="1200" dirty="0">
                        <a:solidFill>
                          <a:srgbClr val="00B0F0"/>
                        </a:solidFill>
                        <a:latin typeface="Times New Roman" panose="02020603050405020304" pitchFamily="18" charset="0"/>
                        <a:ea typeface="+mn-ea"/>
                        <a:cs typeface="+mn-cs"/>
                      </a:endParaRPr>
                    </a:p>
                  </a:txBody>
                  <a:tcPr/>
                </a:tc>
                <a:extLst>
                  <a:ext uri="{0D108BD9-81ED-4DB2-BD59-A6C34878D82A}">
                    <a16:rowId xmlns:a16="http://schemas.microsoft.com/office/drawing/2014/main" xmlns="" val="3786005860"/>
                  </a:ext>
                </a:extLst>
              </a:tr>
              <a:tr h="0">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b="1" dirty="0">
                          <a:solidFill>
                            <a:srgbClr val="FF0000"/>
                          </a:solidFill>
                          <a:latin typeface="Times New Roman" panose="02020603050405020304" pitchFamily="18" charset="0"/>
                        </a:rPr>
                        <a:t>1</a:t>
                      </a:r>
                      <a:endParaRPr lang="hi-IN" sz="1400" b="1" dirty="0">
                        <a:solidFill>
                          <a:srgbClr val="FF0000"/>
                        </a:solidFill>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extLst>
                  <a:ext uri="{0D108BD9-81ED-4DB2-BD59-A6C34878D82A}">
                    <a16:rowId xmlns:a16="http://schemas.microsoft.com/office/drawing/2014/main" xmlns="" val="929795349"/>
                  </a:ext>
                </a:extLst>
              </a:tr>
              <a:tr h="168199">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b="1" dirty="0">
                          <a:solidFill>
                            <a:srgbClr val="FF0000"/>
                          </a:solidFill>
                          <a:latin typeface="Times New Roman" panose="02020603050405020304" pitchFamily="18" charset="0"/>
                        </a:rPr>
                        <a:t>1</a:t>
                      </a:r>
                      <a:endParaRPr lang="hi-IN" sz="1400" b="1" dirty="0">
                        <a:solidFill>
                          <a:srgbClr val="FF0000"/>
                        </a:solidFill>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extLst>
                  <a:ext uri="{0D108BD9-81ED-4DB2-BD59-A6C34878D82A}">
                    <a16:rowId xmlns:a16="http://schemas.microsoft.com/office/drawing/2014/main" xmlns="" val="848363467"/>
                  </a:ext>
                </a:extLst>
              </a:tr>
              <a:tr h="244399">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marL="0" algn="ctr" defTabSz="914400" rtl="0" eaLnBrk="1" latinLnBrk="0" hangingPunct="1"/>
                      <a:r>
                        <a:rPr lang="en-US" sz="1400" b="1" kern="1200" dirty="0">
                          <a:solidFill>
                            <a:srgbClr val="00B050"/>
                          </a:solidFill>
                          <a:latin typeface="Times New Roman" panose="02020603050405020304" pitchFamily="18" charset="0"/>
                          <a:ea typeface="+mn-ea"/>
                          <a:cs typeface="+mn-cs"/>
                        </a:rPr>
                        <a:t>1</a:t>
                      </a:r>
                      <a:endParaRPr lang="hi-IN" sz="1400" b="1" kern="1200" dirty="0">
                        <a:solidFill>
                          <a:srgbClr val="00B050"/>
                        </a:solidFill>
                        <a:latin typeface="Times New Roman" panose="02020603050405020304" pitchFamily="18" charset="0"/>
                        <a:ea typeface="+mn-ea"/>
                        <a:cs typeface="+mn-cs"/>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extLst>
                  <a:ext uri="{0D108BD9-81ED-4DB2-BD59-A6C34878D82A}">
                    <a16:rowId xmlns:a16="http://schemas.microsoft.com/office/drawing/2014/main" xmlns="" val="97624646"/>
                  </a:ext>
                </a:extLst>
              </a:tr>
              <a:tr h="209550">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b="1" dirty="0">
                          <a:solidFill>
                            <a:srgbClr val="00B0F0"/>
                          </a:solidFill>
                          <a:latin typeface="Times New Roman" panose="02020603050405020304" pitchFamily="18" charset="0"/>
                        </a:rPr>
                        <a:t>1</a:t>
                      </a:r>
                      <a:endParaRPr lang="hi-IN" sz="1400" b="1" dirty="0">
                        <a:solidFill>
                          <a:srgbClr val="00B0F0"/>
                        </a:solidFill>
                        <a:latin typeface="Times New Roman" panose="02020603050405020304" pitchFamily="18" charset="0"/>
                      </a:endParaRPr>
                    </a:p>
                  </a:txBody>
                  <a:tcPr/>
                </a:tc>
                <a:extLst>
                  <a:ext uri="{0D108BD9-81ED-4DB2-BD59-A6C34878D82A}">
                    <a16:rowId xmlns:a16="http://schemas.microsoft.com/office/drawing/2014/main" xmlns="" val="1236955244"/>
                  </a:ext>
                </a:extLst>
              </a:tr>
              <a:tr h="209550">
                <a:tc>
                  <a:txBody>
                    <a:bodyPr/>
                    <a:lstStyle/>
                    <a:p>
                      <a:pPr algn="ctr"/>
                      <a:r>
                        <a:rPr lang="en-US" sz="1400" dirty="0">
                          <a:latin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b="1" dirty="0">
                          <a:solidFill>
                            <a:srgbClr val="FF0000"/>
                          </a:solidFill>
                          <a:latin typeface="Times New Roman" panose="02020603050405020304" pitchFamily="18" charset="0"/>
                        </a:rPr>
                        <a:t>1</a:t>
                      </a:r>
                      <a:endParaRPr lang="hi-IN" sz="1400" b="1" dirty="0">
                        <a:solidFill>
                          <a:srgbClr val="FF0000"/>
                        </a:solidFill>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extLst>
                  <a:ext uri="{0D108BD9-81ED-4DB2-BD59-A6C34878D82A}">
                    <a16:rowId xmlns:a16="http://schemas.microsoft.com/office/drawing/2014/main" xmlns="" val="3563860292"/>
                  </a:ext>
                </a:extLst>
              </a:tr>
              <a:tr h="209550">
                <a:tc>
                  <a:txBody>
                    <a:bodyPr/>
                    <a:lstStyle/>
                    <a:p>
                      <a:pPr algn="ctr"/>
                      <a:r>
                        <a:rPr lang="en-US" sz="1400" dirty="0">
                          <a:latin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b="1" dirty="0">
                          <a:solidFill>
                            <a:srgbClr val="FF0000"/>
                          </a:solidFill>
                          <a:latin typeface="Times New Roman" panose="02020603050405020304" pitchFamily="18" charset="0"/>
                        </a:rPr>
                        <a:t>1</a:t>
                      </a:r>
                      <a:endParaRPr lang="hi-IN" sz="1400" b="1" dirty="0">
                        <a:solidFill>
                          <a:srgbClr val="FF0000"/>
                        </a:solidFill>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extLst>
                  <a:ext uri="{0D108BD9-81ED-4DB2-BD59-A6C34878D82A}">
                    <a16:rowId xmlns:a16="http://schemas.microsoft.com/office/drawing/2014/main" xmlns="" val="2014148191"/>
                  </a:ext>
                </a:extLst>
              </a:tr>
              <a:tr h="209550">
                <a:tc>
                  <a:txBody>
                    <a:bodyPr/>
                    <a:lstStyle/>
                    <a:p>
                      <a:pPr algn="ctr"/>
                      <a:r>
                        <a:rPr lang="en-US" sz="1400" dirty="0">
                          <a:latin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b="1" dirty="0">
                          <a:solidFill>
                            <a:srgbClr val="FF0000"/>
                          </a:solidFill>
                          <a:latin typeface="Times New Roman" panose="02020603050405020304" pitchFamily="18" charset="0"/>
                        </a:rPr>
                        <a:t>1</a:t>
                      </a:r>
                      <a:endParaRPr lang="hi-IN" sz="1400" b="1" dirty="0">
                        <a:solidFill>
                          <a:srgbClr val="FF0000"/>
                        </a:solidFill>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extLst>
                  <a:ext uri="{0D108BD9-81ED-4DB2-BD59-A6C34878D82A}">
                    <a16:rowId xmlns:a16="http://schemas.microsoft.com/office/drawing/2014/main" xmlns="" val="3315848586"/>
                  </a:ext>
                </a:extLst>
              </a:tr>
              <a:tr h="370840">
                <a:tc>
                  <a:txBody>
                    <a:bodyPr/>
                    <a:lstStyle/>
                    <a:p>
                      <a:pPr algn="ctr"/>
                      <a:r>
                        <a:rPr lang="en-US" sz="1400" dirty="0">
                          <a:latin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hi-IN" sz="1400" dirty="0">
                        <a:latin typeface="Times New Roman" panose="02020603050405020304" pitchFamily="18" charset="0"/>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tc>
                  <a:txBody>
                    <a:bodyPr/>
                    <a:lstStyle/>
                    <a:p>
                      <a:pPr marL="0" algn="ctr" defTabSz="914400" rtl="0" eaLnBrk="1" latinLnBrk="0" hangingPunct="1"/>
                      <a:r>
                        <a:rPr lang="en-US" sz="1400" b="1" kern="1200" dirty="0">
                          <a:solidFill>
                            <a:srgbClr val="00B050"/>
                          </a:solidFill>
                          <a:latin typeface="Times New Roman" panose="02020603050405020304" pitchFamily="18" charset="0"/>
                          <a:ea typeface="+mn-ea"/>
                          <a:cs typeface="+mn-cs"/>
                        </a:rPr>
                        <a:t>1</a:t>
                      </a:r>
                      <a:endParaRPr lang="hi-IN" sz="1400" b="1" kern="1200" dirty="0">
                        <a:solidFill>
                          <a:srgbClr val="00B050"/>
                        </a:solidFill>
                        <a:latin typeface="Times New Roman" panose="02020603050405020304" pitchFamily="18" charset="0"/>
                        <a:ea typeface="+mn-ea"/>
                        <a:cs typeface="+mn-cs"/>
                      </a:endParaRPr>
                    </a:p>
                  </a:txBody>
                  <a:tcPr/>
                </a:tc>
                <a:tc>
                  <a:txBody>
                    <a:bodyPr/>
                    <a:lstStyle/>
                    <a:p>
                      <a:pPr algn="ctr"/>
                      <a:r>
                        <a:rPr lang="en-US" sz="1400" dirty="0">
                          <a:latin typeface="Times New Roman" panose="02020603050405020304" pitchFamily="18" charset="0"/>
                        </a:rPr>
                        <a:t>0</a:t>
                      </a:r>
                      <a:endParaRPr lang="hi-IN" sz="1400" dirty="0">
                        <a:latin typeface="Times New Roman" panose="02020603050405020304" pitchFamily="18" charset="0"/>
                      </a:endParaRPr>
                    </a:p>
                  </a:txBody>
                  <a:tcPr/>
                </a:tc>
                <a:extLst>
                  <a:ext uri="{0D108BD9-81ED-4DB2-BD59-A6C34878D82A}">
                    <a16:rowId xmlns:a16="http://schemas.microsoft.com/office/drawing/2014/main" xmlns="" val="3237093986"/>
                  </a:ext>
                </a:extLst>
              </a:tr>
            </a:tbl>
          </a:graphicData>
        </a:graphic>
      </p:graphicFrame>
    </p:spTree>
    <p:extLst>
      <p:ext uri="{BB962C8B-B14F-4D97-AF65-F5344CB8AC3E}">
        <p14:creationId xmlns:p14="http://schemas.microsoft.com/office/powerpoint/2010/main" val="1138963245"/>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6" name="TextBox 5">
            <a:extLst>
              <a:ext uri="{FF2B5EF4-FFF2-40B4-BE49-F238E27FC236}">
                <a16:creationId xmlns:a16="http://schemas.microsoft.com/office/drawing/2014/main" xmlns="" id="{96FCE1B6-A6E8-4E06-A5C4-7FF37213B928}"/>
              </a:ext>
            </a:extLst>
          </p:cNvPr>
          <p:cNvSpPr txBox="1"/>
          <p:nvPr/>
        </p:nvSpPr>
        <p:spPr>
          <a:xfrm>
            <a:off x="136186" y="1363164"/>
            <a:ext cx="4893013" cy="1754326"/>
          </a:xfrm>
          <a:prstGeom prst="rect">
            <a:avLst/>
          </a:prstGeom>
          <a:noFill/>
        </p:spPr>
        <p:txBody>
          <a:bodyPr wrap="square">
            <a:spAutoFit/>
          </a:bodyPr>
          <a:lstStyle/>
          <a:p>
            <a:r>
              <a:rPr lang="en-US" b="1" i="0" dirty="0">
                <a:effectLst/>
                <a:latin typeface="Open Sans" panose="020B0606030504020204" pitchFamily="34" charset="0"/>
              </a:rPr>
              <a:t>Parity Generator (74280 (9-bit)): </a:t>
            </a:r>
            <a:r>
              <a:rPr lang="en-US" b="0" i="0" dirty="0">
                <a:effectLst/>
                <a:latin typeface="Open Sans" panose="020B0606030504020204" pitchFamily="34" charset="0"/>
              </a:rPr>
              <a:t>a combinational logic circuit that generates the parity bit in the transmitter. The other circuit that checks the parity in the receiver is called Parity Checker. </a:t>
            </a:r>
          </a:p>
          <a:p>
            <a:endParaRPr lang="hi-IN" dirty="0"/>
          </a:p>
        </p:txBody>
      </p:sp>
      <p:graphicFrame>
        <p:nvGraphicFramePr>
          <p:cNvPr id="4" name="Table 4">
            <a:extLst>
              <a:ext uri="{FF2B5EF4-FFF2-40B4-BE49-F238E27FC236}">
                <a16:creationId xmlns:a16="http://schemas.microsoft.com/office/drawing/2014/main" xmlns="" id="{AC123461-5A2D-4EE3-B558-1D5855476724}"/>
              </a:ext>
            </a:extLst>
          </p:cNvPr>
          <p:cNvGraphicFramePr>
            <a:graphicFrameLocks noGrp="1"/>
          </p:cNvGraphicFramePr>
          <p:nvPr>
            <p:extLst>
              <p:ext uri="{D42A27DB-BD31-4B8C-83A1-F6EECF244321}">
                <p14:modId xmlns:p14="http://schemas.microsoft.com/office/powerpoint/2010/main" val="953472739"/>
              </p:ext>
            </p:extLst>
          </p:nvPr>
        </p:nvGraphicFramePr>
        <p:xfrm>
          <a:off x="5257800" y="1600200"/>
          <a:ext cx="3497787" cy="4942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xmlns="" val="4239480754"/>
                    </a:ext>
                  </a:extLst>
                </a:gridCol>
                <a:gridCol w="208280">
                  <a:extLst>
                    <a:ext uri="{9D8B030D-6E8A-4147-A177-3AD203B41FA5}">
                      <a16:colId xmlns:a16="http://schemas.microsoft.com/office/drawing/2014/main" xmlns="" val="2804343605"/>
                    </a:ext>
                  </a:extLst>
                </a:gridCol>
                <a:gridCol w="231689">
                  <a:extLst>
                    <a:ext uri="{9D8B030D-6E8A-4147-A177-3AD203B41FA5}">
                      <a16:colId xmlns:a16="http://schemas.microsoft.com/office/drawing/2014/main" xmlns="" val="1047806688"/>
                    </a:ext>
                  </a:extLst>
                </a:gridCol>
                <a:gridCol w="208280">
                  <a:extLst>
                    <a:ext uri="{9D8B030D-6E8A-4147-A177-3AD203B41FA5}">
                      <a16:colId xmlns:a16="http://schemas.microsoft.com/office/drawing/2014/main" xmlns="" val="4139375510"/>
                    </a:ext>
                  </a:extLst>
                </a:gridCol>
                <a:gridCol w="2641258">
                  <a:extLst>
                    <a:ext uri="{9D8B030D-6E8A-4147-A177-3AD203B41FA5}">
                      <a16:colId xmlns:a16="http://schemas.microsoft.com/office/drawing/2014/main" xmlns="" val="2327196784"/>
                    </a:ext>
                  </a:extLst>
                </a:gridCol>
              </a:tblGrid>
              <a:tr h="0">
                <a:tc>
                  <a:txBody>
                    <a:bodyPr/>
                    <a:lstStyle/>
                    <a:p>
                      <a:pPr algn="ctr"/>
                      <a:r>
                        <a:rPr lang="en-US" sz="1400" dirty="0"/>
                        <a:t>A</a:t>
                      </a:r>
                      <a:endParaRPr lang="hi-IN" sz="1400" dirty="0"/>
                    </a:p>
                  </a:txBody>
                  <a:tcPr/>
                </a:tc>
                <a:tc>
                  <a:txBody>
                    <a:bodyPr/>
                    <a:lstStyle/>
                    <a:p>
                      <a:pPr algn="ctr"/>
                      <a:r>
                        <a:rPr lang="en-US" sz="1400" dirty="0"/>
                        <a:t>B</a:t>
                      </a:r>
                      <a:endParaRPr lang="hi-IN" sz="1400" dirty="0"/>
                    </a:p>
                  </a:txBody>
                  <a:tcPr/>
                </a:tc>
                <a:tc>
                  <a:txBody>
                    <a:bodyPr/>
                    <a:lstStyle/>
                    <a:p>
                      <a:pPr algn="ctr"/>
                      <a:r>
                        <a:rPr lang="en-US" sz="1400" dirty="0"/>
                        <a:t>C</a:t>
                      </a:r>
                      <a:endParaRPr lang="hi-IN" sz="1400" dirty="0"/>
                    </a:p>
                  </a:txBody>
                  <a:tcPr/>
                </a:tc>
                <a:tc>
                  <a:txBody>
                    <a:bodyPr/>
                    <a:lstStyle/>
                    <a:p>
                      <a:pPr algn="ctr"/>
                      <a:r>
                        <a:rPr lang="en-US" sz="1400" dirty="0"/>
                        <a:t>D</a:t>
                      </a:r>
                      <a:endParaRPr lang="hi-IN" sz="1400" dirty="0"/>
                    </a:p>
                  </a:txBody>
                  <a:tcPr/>
                </a:tc>
                <a:tc>
                  <a:txBody>
                    <a:bodyPr/>
                    <a:lstStyle/>
                    <a:p>
                      <a:pPr algn="ctr"/>
                      <a:r>
                        <a:rPr lang="en-US" sz="1400" dirty="0"/>
                        <a:t>f (Even-parity)</a:t>
                      </a:r>
                    </a:p>
                  </a:txBody>
                  <a:tcPr/>
                </a:tc>
                <a:extLst>
                  <a:ext uri="{0D108BD9-81ED-4DB2-BD59-A6C34878D82A}">
                    <a16:rowId xmlns:a16="http://schemas.microsoft.com/office/drawing/2014/main" xmlns="" val="2820957073"/>
                  </a:ext>
                </a:extLst>
              </a:tr>
              <a:tr h="127000">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extLst>
                  <a:ext uri="{0D108BD9-81ED-4DB2-BD59-A6C34878D82A}">
                    <a16:rowId xmlns:a16="http://schemas.microsoft.com/office/drawing/2014/main" xmlns="" val="1111925995"/>
                  </a:ext>
                </a:extLst>
              </a:tr>
              <a:tr h="0">
                <a:tc>
                  <a:txBody>
                    <a:bodyPr/>
                    <a:lstStyle/>
                    <a:p>
                      <a:pPr algn="ctr"/>
                      <a:r>
                        <a:rPr lang="en-US" sz="1400" dirty="0"/>
                        <a:t>0</a:t>
                      </a:r>
                      <a:endParaRPr lang="hi-IN" sz="1400" dirty="0"/>
                    </a:p>
                  </a:txBody>
                  <a:tcPr/>
                </a:tc>
                <a:tc>
                  <a:txBody>
                    <a:bodyPr/>
                    <a:lstStyle/>
                    <a:p>
                      <a:pPr algn="ctr"/>
                      <a:r>
                        <a:rPr lang="en-US" sz="1400" dirty="0"/>
                        <a:t>0</a:t>
                      </a:r>
                      <a:endParaRPr lang="hi-IN" sz="1400" dirty="0"/>
                    </a:p>
                  </a:txBody>
                  <a:tcPr/>
                </a:tc>
                <a:tc>
                  <a:txBody>
                    <a:bodyPr/>
                    <a:lstStyle/>
                    <a:p>
                      <a:pPr algn="ctr"/>
                      <a:r>
                        <a:rPr lang="en-US" sz="1400" dirty="0"/>
                        <a:t>0</a:t>
                      </a:r>
                      <a:endParaRPr lang="hi-IN" sz="1400" dirty="0"/>
                    </a:p>
                  </a:txBody>
                  <a:tcPr/>
                </a:tc>
                <a:tc>
                  <a:txBody>
                    <a:bodyPr/>
                    <a:lstStyle/>
                    <a:p>
                      <a:pPr algn="ctr"/>
                      <a:r>
                        <a:rPr lang="en-US" sz="1400" dirty="0"/>
                        <a:t>1</a:t>
                      </a:r>
                      <a:endParaRPr lang="hi-IN" sz="1400" dirty="0"/>
                    </a:p>
                  </a:txBody>
                  <a:tcPr/>
                </a:tc>
                <a:tc>
                  <a:txBody>
                    <a:bodyPr/>
                    <a:lstStyle/>
                    <a:p>
                      <a:pPr algn="ctr"/>
                      <a:r>
                        <a:rPr lang="en-US" sz="1400" dirty="0"/>
                        <a:t>1</a:t>
                      </a:r>
                      <a:endParaRPr lang="hi-IN" sz="1400" dirty="0"/>
                    </a:p>
                  </a:txBody>
                  <a:tcPr/>
                </a:tc>
                <a:extLst>
                  <a:ext uri="{0D108BD9-81ED-4DB2-BD59-A6C34878D82A}">
                    <a16:rowId xmlns:a16="http://schemas.microsoft.com/office/drawing/2014/main" xmlns="" val="1571967064"/>
                  </a:ext>
                </a:extLst>
              </a:tr>
              <a:tr h="0">
                <a:tc>
                  <a:txBody>
                    <a:bodyPr/>
                    <a:lstStyle/>
                    <a:p>
                      <a:pPr algn="ctr"/>
                      <a:r>
                        <a:rPr lang="en-US" sz="1400" dirty="0"/>
                        <a:t>0</a:t>
                      </a:r>
                      <a:endParaRPr lang="hi-IN" sz="1400" dirty="0"/>
                    </a:p>
                  </a:txBody>
                  <a:tcPr/>
                </a:tc>
                <a:tc>
                  <a:txBody>
                    <a:bodyPr/>
                    <a:lstStyle/>
                    <a:p>
                      <a:pPr algn="ctr"/>
                      <a:r>
                        <a:rPr lang="en-US" sz="1400" dirty="0"/>
                        <a:t>0</a:t>
                      </a:r>
                      <a:endParaRPr lang="hi-IN" sz="1400" dirty="0"/>
                    </a:p>
                  </a:txBody>
                  <a:tcPr/>
                </a:tc>
                <a:tc>
                  <a:txBody>
                    <a:bodyPr/>
                    <a:lstStyle/>
                    <a:p>
                      <a:pPr algn="ctr"/>
                      <a:r>
                        <a:rPr lang="en-US" sz="1400" dirty="0"/>
                        <a:t>1</a:t>
                      </a:r>
                      <a:endParaRPr lang="hi-IN" sz="1400" dirty="0"/>
                    </a:p>
                  </a:txBody>
                  <a:tcPr/>
                </a:tc>
                <a:tc>
                  <a:txBody>
                    <a:bodyPr/>
                    <a:lstStyle/>
                    <a:p>
                      <a:pPr algn="ctr"/>
                      <a:r>
                        <a:rPr lang="en-US" sz="1400" dirty="0"/>
                        <a:t>0</a:t>
                      </a:r>
                      <a:endParaRPr lang="hi-IN" sz="1400" dirty="0"/>
                    </a:p>
                  </a:txBody>
                  <a:tcPr/>
                </a:tc>
                <a:tc>
                  <a:txBody>
                    <a:bodyPr/>
                    <a:lstStyle/>
                    <a:p>
                      <a:pPr algn="ctr"/>
                      <a:r>
                        <a:rPr lang="en-US" sz="1400" dirty="0"/>
                        <a:t>1</a:t>
                      </a:r>
                      <a:endParaRPr lang="hi-IN" sz="1400" dirty="0"/>
                    </a:p>
                  </a:txBody>
                  <a:tcPr/>
                </a:tc>
                <a:extLst>
                  <a:ext uri="{0D108BD9-81ED-4DB2-BD59-A6C34878D82A}">
                    <a16:rowId xmlns:a16="http://schemas.microsoft.com/office/drawing/2014/main" xmlns="" val="3558564082"/>
                  </a:ext>
                </a:extLst>
              </a:tr>
              <a:tr h="0">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extLst>
                  <a:ext uri="{0D108BD9-81ED-4DB2-BD59-A6C34878D82A}">
                    <a16:rowId xmlns:a16="http://schemas.microsoft.com/office/drawing/2014/main" xmlns="" val="1715375543"/>
                  </a:ext>
                </a:extLst>
              </a:tr>
              <a:tr h="0">
                <a:tc>
                  <a:txBody>
                    <a:bodyPr/>
                    <a:lstStyle/>
                    <a:p>
                      <a:pPr algn="ctr"/>
                      <a:r>
                        <a:rPr lang="en-US" sz="1400" dirty="0"/>
                        <a:t>0</a:t>
                      </a:r>
                      <a:endParaRPr lang="hi-IN" sz="1400" dirty="0"/>
                    </a:p>
                  </a:txBody>
                  <a:tcPr/>
                </a:tc>
                <a:tc>
                  <a:txBody>
                    <a:bodyPr/>
                    <a:lstStyle/>
                    <a:p>
                      <a:pPr algn="ctr"/>
                      <a:r>
                        <a:rPr lang="en-US" sz="1400" dirty="0"/>
                        <a:t>1</a:t>
                      </a:r>
                      <a:endParaRPr lang="hi-IN" sz="1400" dirty="0"/>
                    </a:p>
                  </a:txBody>
                  <a:tcPr/>
                </a:tc>
                <a:tc>
                  <a:txBody>
                    <a:bodyPr/>
                    <a:lstStyle/>
                    <a:p>
                      <a:pPr algn="ctr"/>
                      <a:r>
                        <a:rPr lang="en-US" sz="1400" dirty="0"/>
                        <a:t>0</a:t>
                      </a:r>
                      <a:endParaRPr lang="hi-IN" sz="1400" dirty="0"/>
                    </a:p>
                  </a:txBody>
                  <a:tcPr/>
                </a:tc>
                <a:tc>
                  <a:txBody>
                    <a:bodyPr/>
                    <a:lstStyle/>
                    <a:p>
                      <a:pPr algn="ctr"/>
                      <a:r>
                        <a:rPr lang="en-US" sz="1400" dirty="0"/>
                        <a:t>0</a:t>
                      </a:r>
                      <a:endParaRPr lang="hi-IN" sz="1400" dirty="0"/>
                    </a:p>
                  </a:txBody>
                  <a:tcPr/>
                </a:tc>
                <a:tc>
                  <a:txBody>
                    <a:bodyPr/>
                    <a:lstStyle/>
                    <a:p>
                      <a:pPr algn="ctr"/>
                      <a:r>
                        <a:rPr lang="en-US" sz="1400" dirty="0"/>
                        <a:t>1</a:t>
                      </a:r>
                      <a:endParaRPr lang="hi-IN" sz="1400" dirty="0"/>
                    </a:p>
                  </a:txBody>
                  <a:tcPr/>
                </a:tc>
                <a:extLst>
                  <a:ext uri="{0D108BD9-81ED-4DB2-BD59-A6C34878D82A}">
                    <a16:rowId xmlns:a16="http://schemas.microsoft.com/office/drawing/2014/main" xmlns="" val="3205099986"/>
                  </a:ext>
                </a:extLst>
              </a:tr>
              <a:tr h="127000">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extLst>
                  <a:ext uri="{0D108BD9-81ED-4DB2-BD59-A6C34878D82A}">
                    <a16:rowId xmlns:a16="http://schemas.microsoft.com/office/drawing/2014/main" xmlns="" val="3536350347"/>
                  </a:ext>
                </a:extLst>
              </a:tr>
              <a:tr h="0">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extLst>
                  <a:ext uri="{0D108BD9-81ED-4DB2-BD59-A6C34878D82A}">
                    <a16:rowId xmlns:a16="http://schemas.microsoft.com/office/drawing/2014/main" xmlns="" val="1667722722"/>
                  </a:ext>
                </a:extLst>
              </a:tr>
              <a:tr h="0">
                <a:tc>
                  <a:txBody>
                    <a:bodyPr/>
                    <a:lstStyle/>
                    <a:p>
                      <a:pPr algn="ctr"/>
                      <a:r>
                        <a:rPr lang="en-US" sz="1400" dirty="0"/>
                        <a:t>0</a:t>
                      </a:r>
                      <a:endParaRPr lang="hi-IN" sz="1400" dirty="0"/>
                    </a:p>
                  </a:txBody>
                  <a:tcPr/>
                </a:tc>
                <a:tc>
                  <a:txBody>
                    <a:bodyPr/>
                    <a:lstStyle/>
                    <a:p>
                      <a:pPr algn="ctr"/>
                      <a:r>
                        <a:rPr lang="en-US" sz="1400" dirty="0"/>
                        <a:t>1</a:t>
                      </a:r>
                      <a:endParaRPr lang="hi-IN" sz="1400" dirty="0"/>
                    </a:p>
                  </a:txBody>
                  <a:tcPr/>
                </a:tc>
                <a:tc>
                  <a:txBody>
                    <a:bodyPr/>
                    <a:lstStyle/>
                    <a:p>
                      <a:pPr algn="ctr"/>
                      <a:r>
                        <a:rPr lang="en-US" sz="1400" dirty="0"/>
                        <a:t>1</a:t>
                      </a:r>
                      <a:endParaRPr lang="hi-IN" sz="1400" dirty="0"/>
                    </a:p>
                  </a:txBody>
                  <a:tcPr/>
                </a:tc>
                <a:tc>
                  <a:txBody>
                    <a:bodyPr/>
                    <a:lstStyle/>
                    <a:p>
                      <a:pPr algn="ctr"/>
                      <a:r>
                        <a:rPr lang="en-US" sz="1400" dirty="0"/>
                        <a:t>1</a:t>
                      </a:r>
                      <a:endParaRPr lang="hi-IN" sz="1400" dirty="0"/>
                    </a:p>
                  </a:txBody>
                  <a:tcPr/>
                </a:tc>
                <a:tc>
                  <a:txBody>
                    <a:bodyPr/>
                    <a:lstStyle/>
                    <a:p>
                      <a:pPr algn="ctr"/>
                      <a:r>
                        <a:rPr lang="en-US" sz="1400" dirty="0"/>
                        <a:t>1</a:t>
                      </a:r>
                      <a:endParaRPr lang="hi-IN" sz="1400" dirty="0"/>
                    </a:p>
                  </a:txBody>
                  <a:tcPr/>
                </a:tc>
                <a:extLst>
                  <a:ext uri="{0D108BD9-81ED-4DB2-BD59-A6C34878D82A}">
                    <a16:rowId xmlns:a16="http://schemas.microsoft.com/office/drawing/2014/main" xmlns="" val="3347757729"/>
                  </a:ext>
                </a:extLst>
              </a:tr>
              <a:tr h="223520">
                <a:tc>
                  <a:txBody>
                    <a:bodyPr/>
                    <a:lstStyle/>
                    <a:p>
                      <a:pPr algn="ctr"/>
                      <a:r>
                        <a:rPr lang="en-US" sz="1400" dirty="0"/>
                        <a:t>1</a:t>
                      </a:r>
                      <a:endParaRPr lang="hi-IN" sz="1400" dirty="0"/>
                    </a:p>
                  </a:txBody>
                  <a:tcPr/>
                </a:tc>
                <a:tc>
                  <a:txBody>
                    <a:bodyPr/>
                    <a:lstStyle/>
                    <a:p>
                      <a:pPr algn="ctr"/>
                      <a:r>
                        <a:rPr lang="en-US" sz="1400" dirty="0"/>
                        <a:t>0</a:t>
                      </a:r>
                      <a:endParaRPr lang="hi-IN" sz="1400" dirty="0"/>
                    </a:p>
                  </a:txBody>
                  <a:tcPr/>
                </a:tc>
                <a:tc>
                  <a:txBody>
                    <a:bodyPr/>
                    <a:lstStyle/>
                    <a:p>
                      <a:pPr algn="ctr"/>
                      <a:r>
                        <a:rPr lang="en-US" sz="1400" dirty="0"/>
                        <a:t>0</a:t>
                      </a:r>
                      <a:endParaRPr lang="hi-IN" sz="1400" dirty="0"/>
                    </a:p>
                  </a:txBody>
                  <a:tcPr/>
                </a:tc>
                <a:tc>
                  <a:txBody>
                    <a:bodyPr/>
                    <a:lstStyle/>
                    <a:p>
                      <a:pPr algn="ctr"/>
                      <a:r>
                        <a:rPr lang="en-US" sz="1400" dirty="0"/>
                        <a:t>0</a:t>
                      </a:r>
                      <a:endParaRPr lang="hi-IN" sz="1400" dirty="0"/>
                    </a:p>
                  </a:txBody>
                  <a:tcPr/>
                </a:tc>
                <a:tc>
                  <a:txBody>
                    <a:bodyPr/>
                    <a:lstStyle/>
                    <a:p>
                      <a:pPr algn="ctr"/>
                      <a:r>
                        <a:rPr lang="en-US" sz="1400" dirty="0"/>
                        <a:t>1</a:t>
                      </a:r>
                      <a:endParaRPr lang="hi-IN" sz="1400" dirty="0"/>
                    </a:p>
                  </a:txBody>
                  <a:tcPr/>
                </a:tc>
                <a:extLst>
                  <a:ext uri="{0D108BD9-81ED-4DB2-BD59-A6C34878D82A}">
                    <a16:rowId xmlns:a16="http://schemas.microsoft.com/office/drawing/2014/main" xmlns="" val="954104311"/>
                  </a:ext>
                </a:extLst>
              </a:tr>
              <a:tr h="269240">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extLst>
                  <a:ext uri="{0D108BD9-81ED-4DB2-BD59-A6C34878D82A}">
                    <a16:rowId xmlns:a16="http://schemas.microsoft.com/office/drawing/2014/main" xmlns="" val="4138320883"/>
                  </a:ext>
                </a:extLst>
              </a:tr>
              <a:tr h="238760">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extLst>
                  <a:ext uri="{0D108BD9-81ED-4DB2-BD59-A6C34878D82A}">
                    <a16:rowId xmlns:a16="http://schemas.microsoft.com/office/drawing/2014/main" xmlns="" val="209727455"/>
                  </a:ext>
                </a:extLst>
              </a:tr>
              <a:tr h="208280">
                <a:tc>
                  <a:txBody>
                    <a:bodyPr/>
                    <a:lstStyle/>
                    <a:p>
                      <a:pPr algn="ctr"/>
                      <a:r>
                        <a:rPr lang="en-US" sz="1400" dirty="0"/>
                        <a:t>1</a:t>
                      </a:r>
                      <a:endParaRPr lang="hi-IN" sz="1400" dirty="0"/>
                    </a:p>
                  </a:txBody>
                  <a:tcPr/>
                </a:tc>
                <a:tc>
                  <a:txBody>
                    <a:bodyPr/>
                    <a:lstStyle/>
                    <a:p>
                      <a:pPr algn="ctr"/>
                      <a:r>
                        <a:rPr lang="en-US" sz="1400" dirty="0"/>
                        <a:t>0</a:t>
                      </a:r>
                      <a:endParaRPr lang="hi-IN" sz="1400" dirty="0"/>
                    </a:p>
                  </a:txBody>
                  <a:tcPr/>
                </a:tc>
                <a:tc>
                  <a:txBody>
                    <a:bodyPr/>
                    <a:lstStyle/>
                    <a:p>
                      <a:pPr algn="ctr"/>
                      <a:r>
                        <a:rPr lang="en-US" sz="1400" dirty="0"/>
                        <a:t>1</a:t>
                      </a:r>
                      <a:endParaRPr lang="hi-IN" sz="1400" dirty="0"/>
                    </a:p>
                  </a:txBody>
                  <a:tcPr/>
                </a:tc>
                <a:tc>
                  <a:txBody>
                    <a:bodyPr/>
                    <a:lstStyle/>
                    <a:p>
                      <a:pPr algn="ctr"/>
                      <a:r>
                        <a:rPr lang="en-US" sz="1400" dirty="0"/>
                        <a:t>1</a:t>
                      </a:r>
                      <a:endParaRPr lang="hi-IN" sz="1400" dirty="0"/>
                    </a:p>
                  </a:txBody>
                  <a:tcPr/>
                </a:tc>
                <a:tc>
                  <a:txBody>
                    <a:bodyPr/>
                    <a:lstStyle/>
                    <a:p>
                      <a:pPr algn="ctr"/>
                      <a:r>
                        <a:rPr lang="en-US" sz="1400" dirty="0"/>
                        <a:t>1</a:t>
                      </a:r>
                      <a:endParaRPr lang="hi-IN" sz="1400" dirty="0"/>
                    </a:p>
                  </a:txBody>
                  <a:tcPr/>
                </a:tc>
                <a:extLst>
                  <a:ext uri="{0D108BD9-81ED-4DB2-BD59-A6C34878D82A}">
                    <a16:rowId xmlns:a16="http://schemas.microsoft.com/office/drawing/2014/main" xmlns="" val="129537224"/>
                  </a:ext>
                </a:extLst>
              </a:tr>
              <a:tr h="177800">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extLst>
                  <a:ext uri="{0D108BD9-81ED-4DB2-BD59-A6C34878D82A}">
                    <a16:rowId xmlns:a16="http://schemas.microsoft.com/office/drawing/2014/main" xmlns="" val="3036827590"/>
                  </a:ext>
                </a:extLst>
              </a:tr>
              <a:tr h="223520">
                <a:tc>
                  <a:txBody>
                    <a:bodyPr/>
                    <a:lstStyle/>
                    <a:p>
                      <a:pPr algn="ctr"/>
                      <a:r>
                        <a:rPr lang="en-US" sz="1400" dirty="0"/>
                        <a:t>1</a:t>
                      </a:r>
                      <a:endParaRPr lang="hi-IN" sz="1400" dirty="0"/>
                    </a:p>
                  </a:txBody>
                  <a:tcPr/>
                </a:tc>
                <a:tc>
                  <a:txBody>
                    <a:bodyPr/>
                    <a:lstStyle/>
                    <a:p>
                      <a:pPr algn="ctr"/>
                      <a:r>
                        <a:rPr lang="en-US" sz="1400" dirty="0"/>
                        <a:t>1</a:t>
                      </a:r>
                      <a:endParaRPr lang="hi-IN" sz="1400" dirty="0"/>
                    </a:p>
                  </a:txBody>
                  <a:tcPr/>
                </a:tc>
                <a:tc>
                  <a:txBody>
                    <a:bodyPr/>
                    <a:lstStyle/>
                    <a:p>
                      <a:pPr algn="ctr"/>
                      <a:r>
                        <a:rPr lang="en-US" sz="1400" dirty="0"/>
                        <a:t>0</a:t>
                      </a:r>
                      <a:endParaRPr lang="hi-IN" sz="1400" dirty="0"/>
                    </a:p>
                  </a:txBody>
                  <a:tcPr/>
                </a:tc>
                <a:tc>
                  <a:txBody>
                    <a:bodyPr/>
                    <a:lstStyle/>
                    <a:p>
                      <a:pPr algn="ctr"/>
                      <a:r>
                        <a:rPr lang="en-US" sz="1400" dirty="0"/>
                        <a:t>1</a:t>
                      </a:r>
                      <a:endParaRPr lang="hi-IN" sz="1400" dirty="0"/>
                    </a:p>
                  </a:txBody>
                  <a:tcPr/>
                </a:tc>
                <a:tc>
                  <a:txBody>
                    <a:bodyPr/>
                    <a:lstStyle/>
                    <a:p>
                      <a:pPr algn="ctr"/>
                      <a:r>
                        <a:rPr lang="en-US" sz="1400" dirty="0"/>
                        <a:t>1</a:t>
                      </a:r>
                      <a:endParaRPr lang="hi-IN" sz="1400" dirty="0"/>
                    </a:p>
                  </a:txBody>
                  <a:tcPr/>
                </a:tc>
                <a:extLst>
                  <a:ext uri="{0D108BD9-81ED-4DB2-BD59-A6C34878D82A}">
                    <a16:rowId xmlns:a16="http://schemas.microsoft.com/office/drawing/2014/main" xmlns="" val="1631417992"/>
                  </a:ext>
                </a:extLst>
              </a:tr>
              <a:tr h="370840">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1</a:t>
                      </a:r>
                      <a:endParaRPr lang="hi-IN" sz="1400" dirty="0">
                        <a:solidFill>
                          <a:srgbClr val="FF0000"/>
                        </a:solidFill>
                      </a:endParaRPr>
                    </a:p>
                  </a:txBody>
                  <a:tcPr/>
                </a:tc>
                <a:tc>
                  <a:txBody>
                    <a:bodyPr/>
                    <a:lstStyle/>
                    <a:p>
                      <a:pPr algn="ctr"/>
                      <a:r>
                        <a:rPr lang="en-US" sz="1400" dirty="0">
                          <a:solidFill>
                            <a:srgbClr val="FF0000"/>
                          </a:solidFill>
                        </a:rPr>
                        <a:t>0</a:t>
                      </a:r>
                      <a:endParaRPr lang="hi-IN" sz="1400" dirty="0">
                        <a:solidFill>
                          <a:srgbClr val="FF0000"/>
                        </a:solidFill>
                      </a:endParaRPr>
                    </a:p>
                  </a:txBody>
                  <a:tcPr/>
                </a:tc>
                <a:extLst>
                  <a:ext uri="{0D108BD9-81ED-4DB2-BD59-A6C34878D82A}">
                    <a16:rowId xmlns:a16="http://schemas.microsoft.com/office/drawing/2014/main" xmlns="" val="2835159779"/>
                  </a:ext>
                </a:extLst>
              </a:tr>
            </a:tbl>
          </a:graphicData>
        </a:graphic>
      </p:graphicFrame>
      <p:graphicFrame>
        <p:nvGraphicFramePr>
          <p:cNvPr id="5" name="Table 6">
            <a:extLst>
              <a:ext uri="{FF2B5EF4-FFF2-40B4-BE49-F238E27FC236}">
                <a16:creationId xmlns:a16="http://schemas.microsoft.com/office/drawing/2014/main" xmlns="" id="{674CD15C-CD86-4E6D-A66A-F9CA001B9961}"/>
              </a:ext>
            </a:extLst>
          </p:cNvPr>
          <p:cNvGraphicFramePr>
            <a:graphicFrameLocks noGrp="1"/>
          </p:cNvGraphicFramePr>
          <p:nvPr>
            <p:extLst>
              <p:ext uri="{D42A27DB-BD31-4B8C-83A1-F6EECF244321}">
                <p14:modId xmlns:p14="http://schemas.microsoft.com/office/powerpoint/2010/main" val="1111363273"/>
              </p:ext>
            </p:extLst>
          </p:nvPr>
        </p:nvGraphicFramePr>
        <p:xfrm>
          <a:off x="228600" y="3048000"/>
          <a:ext cx="4190999" cy="2819400"/>
        </p:xfrm>
        <a:graphic>
          <a:graphicData uri="http://schemas.openxmlformats.org/drawingml/2006/table">
            <a:tbl>
              <a:tblPr firstRow="1" bandRow="1">
                <a:tableStyleId>{5940675A-B579-460E-94D1-54222C63F5DA}</a:tableStyleId>
              </a:tblPr>
              <a:tblGrid>
                <a:gridCol w="770322">
                  <a:extLst>
                    <a:ext uri="{9D8B030D-6E8A-4147-A177-3AD203B41FA5}">
                      <a16:colId xmlns:a16="http://schemas.microsoft.com/office/drawing/2014/main" xmlns="" val="70508861"/>
                    </a:ext>
                  </a:extLst>
                </a:gridCol>
                <a:gridCol w="925092">
                  <a:extLst>
                    <a:ext uri="{9D8B030D-6E8A-4147-A177-3AD203B41FA5}">
                      <a16:colId xmlns:a16="http://schemas.microsoft.com/office/drawing/2014/main" xmlns="" val="816781425"/>
                    </a:ext>
                  </a:extLst>
                </a:gridCol>
                <a:gridCol w="831862">
                  <a:extLst>
                    <a:ext uri="{9D8B030D-6E8A-4147-A177-3AD203B41FA5}">
                      <a16:colId xmlns:a16="http://schemas.microsoft.com/office/drawing/2014/main" xmlns="" val="3693944729"/>
                    </a:ext>
                  </a:extLst>
                </a:gridCol>
                <a:gridCol w="831862">
                  <a:extLst>
                    <a:ext uri="{9D8B030D-6E8A-4147-A177-3AD203B41FA5}">
                      <a16:colId xmlns:a16="http://schemas.microsoft.com/office/drawing/2014/main" xmlns="" val="2683384644"/>
                    </a:ext>
                  </a:extLst>
                </a:gridCol>
                <a:gridCol w="831861">
                  <a:extLst>
                    <a:ext uri="{9D8B030D-6E8A-4147-A177-3AD203B41FA5}">
                      <a16:colId xmlns:a16="http://schemas.microsoft.com/office/drawing/2014/main" xmlns="" val="1075712783"/>
                    </a:ext>
                  </a:extLst>
                </a:gridCol>
              </a:tblGrid>
              <a:tr h="810082">
                <a:tc>
                  <a:txBody>
                    <a:bodyPr/>
                    <a:lstStyle/>
                    <a:p>
                      <a:pPr algn="just"/>
                      <a:r>
                        <a:rPr lang="en-US" sz="1400" b="1" dirty="0"/>
                        <a:t>         CD</a:t>
                      </a:r>
                    </a:p>
                    <a:p>
                      <a:pPr algn="just"/>
                      <a:endParaRPr lang="en-US" sz="1400" b="1" dirty="0"/>
                    </a:p>
                    <a:p>
                      <a:pPr algn="just"/>
                      <a:r>
                        <a:rPr lang="en-US" sz="1400" b="1" dirty="0"/>
                        <a:t>AB</a:t>
                      </a:r>
                      <a:endParaRPr lang="hi-IN" sz="1400" b="1" dirty="0"/>
                    </a:p>
                  </a:txBody>
                  <a:tcPr/>
                </a:tc>
                <a:tc>
                  <a:txBody>
                    <a:bodyPr/>
                    <a:lstStyle/>
                    <a:p>
                      <a:pPr algn="ctr"/>
                      <a:r>
                        <a:rPr lang="en-US" sz="1400" b="1" dirty="0"/>
                        <a:t>00</a:t>
                      </a:r>
                      <a:endParaRPr lang="hi-IN" sz="1400" b="1" dirty="0"/>
                    </a:p>
                  </a:txBody>
                  <a:tcPr anchor="ctr"/>
                </a:tc>
                <a:tc>
                  <a:txBody>
                    <a:bodyPr/>
                    <a:lstStyle/>
                    <a:p>
                      <a:pPr algn="ctr"/>
                      <a:r>
                        <a:rPr lang="en-US" sz="1400" b="1" dirty="0"/>
                        <a:t>01</a:t>
                      </a:r>
                      <a:endParaRPr lang="hi-IN" sz="1400" b="1" dirty="0"/>
                    </a:p>
                  </a:txBody>
                  <a:tcPr anchor="ctr"/>
                </a:tc>
                <a:tc>
                  <a:txBody>
                    <a:bodyPr/>
                    <a:lstStyle/>
                    <a:p>
                      <a:pPr algn="ctr"/>
                      <a:r>
                        <a:rPr lang="en-US" sz="1400" b="1" dirty="0"/>
                        <a:t>11</a:t>
                      </a:r>
                      <a:endParaRPr lang="hi-IN" sz="1400" b="1" dirty="0"/>
                    </a:p>
                  </a:txBody>
                  <a:tcPr anchor="ctr"/>
                </a:tc>
                <a:tc>
                  <a:txBody>
                    <a:bodyPr/>
                    <a:lstStyle/>
                    <a:p>
                      <a:pPr algn="ctr"/>
                      <a:r>
                        <a:rPr lang="en-US" sz="1400" b="1" dirty="0"/>
                        <a:t>10</a:t>
                      </a:r>
                      <a:endParaRPr lang="hi-IN" sz="1400" b="1" dirty="0"/>
                    </a:p>
                  </a:txBody>
                  <a:tcPr anchor="ctr"/>
                </a:tc>
                <a:extLst>
                  <a:ext uri="{0D108BD9-81ED-4DB2-BD59-A6C34878D82A}">
                    <a16:rowId xmlns:a16="http://schemas.microsoft.com/office/drawing/2014/main" xmlns="" val="495416317"/>
                  </a:ext>
                </a:extLst>
              </a:tr>
              <a:tr h="476518">
                <a:tc>
                  <a:txBody>
                    <a:bodyPr/>
                    <a:lstStyle/>
                    <a:p>
                      <a:pPr algn="ctr"/>
                      <a:r>
                        <a:rPr lang="en-US" sz="1400" b="1" dirty="0"/>
                        <a:t>00</a:t>
                      </a:r>
                      <a:endParaRPr lang="hi-IN" sz="1400" b="1" dirty="0"/>
                    </a:p>
                  </a:txBody>
                  <a:tcPr anchor="ctr"/>
                </a:tc>
                <a:tc>
                  <a:txBody>
                    <a:bodyPr/>
                    <a:lstStyle/>
                    <a:p>
                      <a:pPr algn="ctr"/>
                      <a:r>
                        <a:rPr lang="en-US" sz="1400" dirty="0"/>
                        <a:t>0</a:t>
                      </a:r>
                      <a:endParaRPr lang="hi-IN" sz="1400" dirty="0"/>
                    </a:p>
                  </a:txBody>
                  <a:tcPr anchor="ctr"/>
                </a:tc>
                <a:tc>
                  <a:txBody>
                    <a:bodyPr/>
                    <a:lstStyle/>
                    <a:p>
                      <a:pPr algn="ctr"/>
                      <a:endParaRPr lang="hi-IN" sz="1400" dirty="0"/>
                    </a:p>
                  </a:txBody>
                  <a:tcPr anchor="ctr"/>
                </a:tc>
                <a:tc>
                  <a:txBody>
                    <a:bodyPr/>
                    <a:lstStyle/>
                    <a:p>
                      <a:pPr algn="ctr"/>
                      <a:r>
                        <a:rPr lang="en-US" sz="1400" dirty="0"/>
                        <a:t>0</a:t>
                      </a:r>
                      <a:endParaRPr lang="hi-IN" sz="1400" dirty="0"/>
                    </a:p>
                  </a:txBody>
                  <a:tcPr anchor="ctr"/>
                </a:tc>
                <a:tc>
                  <a:txBody>
                    <a:bodyPr/>
                    <a:lstStyle/>
                    <a:p>
                      <a:pPr algn="ctr"/>
                      <a:endParaRPr lang="hi-IN" sz="1400" dirty="0"/>
                    </a:p>
                  </a:txBody>
                  <a:tcPr anchor="ctr"/>
                </a:tc>
                <a:extLst>
                  <a:ext uri="{0D108BD9-81ED-4DB2-BD59-A6C34878D82A}">
                    <a16:rowId xmlns:a16="http://schemas.microsoft.com/office/drawing/2014/main" xmlns="" val="1482250256"/>
                  </a:ext>
                </a:extLst>
              </a:tr>
              <a:tr h="476518">
                <a:tc>
                  <a:txBody>
                    <a:bodyPr/>
                    <a:lstStyle/>
                    <a:p>
                      <a:pPr algn="ctr"/>
                      <a:r>
                        <a:rPr lang="en-US" sz="1400" b="1" dirty="0"/>
                        <a:t>01</a:t>
                      </a:r>
                      <a:endParaRPr lang="hi-IN" sz="1400" b="1" dirty="0"/>
                    </a:p>
                  </a:txBody>
                  <a:tcPr anchor="ctr"/>
                </a:tc>
                <a:tc>
                  <a:txBody>
                    <a:bodyPr/>
                    <a:lstStyle/>
                    <a:p>
                      <a:pPr algn="ctr"/>
                      <a:endParaRPr lang="hi-IN" sz="1400" dirty="0"/>
                    </a:p>
                  </a:txBody>
                  <a:tcPr anchor="ctr"/>
                </a:tc>
                <a:tc>
                  <a:txBody>
                    <a:bodyPr/>
                    <a:lstStyle/>
                    <a:p>
                      <a:pPr algn="ctr"/>
                      <a:r>
                        <a:rPr lang="en-US" sz="1400" dirty="0"/>
                        <a:t>0</a:t>
                      </a:r>
                      <a:endParaRPr lang="hi-IN" sz="1400" dirty="0"/>
                    </a:p>
                  </a:txBody>
                  <a:tcPr anchor="ctr"/>
                </a:tc>
                <a:tc>
                  <a:txBody>
                    <a:bodyPr/>
                    <a:lstStyle/>
                    <a:p>
                      <a:pPr algn="ctr"/>
                      <a:endParaRPr lang="hi-IN" sz="1400" dirty="0"/>
                    </a:p>
                  </a:txBody>
                  <a:tcPr anchor="ctr"/>
                </a:tc>
                <a:tc>
                  <a:txBody>
                    <a:bodyPr/>
                    <a:lstStyle/>
                    <a:p>
                      <a:pPr algn="ctr"/>
                      <a:r>
                        <a:rPr lang="en-US" sz="1400" dirty="0"/>
                        <a:t>0</a:t>
                      </a:r>
                      <a:endParaRPr lang="hi-IN" sz="1400" dirty="0"/>
                    </a:p>
                  </a:txBody>
                  <a:tcPr anchor="ctr"/>
                </a:tc>
                <a:extLst>
                  <a:ext uri="{0D108BD9-81ED-4DB2-BD59-A6C34878D82A}">
                    <a16:rowId xmlns:a16="http://schemas.microsoft.com/office/drawing/2014/main" xmlns="" val="2957539865"/>
                  </a:ext>
                </a:extLst>
              </a:tr>
              <a:tr h="476518">
                <a:tc>
                  <a:txBody>
                    <a:bodyPr/>
                    <a:lstStyle/>
                    <a:p>
                      <a:pPr algn="ctr"/>
                      <a:r>
                        <a:rPr lang="en-US" sz="1400" b="1" dirty="0"/>
                        <a:t>11</a:t>
                      </a:r>
                      <a:endParaRPr lang="hi-IN" sz="1400" b="1" dirty="0"/>
                    </a:p>
                  </a:txBody>
                  <a:tcPr anchor="ctr"/>
                </a:tc>
                <a:tc>
                  <a:txBody>
                    <a:bodyPr/>
                    <a:lstStyle/>
                    <a:p>
                      <a:pPr algn="ctr"/>
                      <a:r>
                        <a:rPr lang="en-US" sz="1400" dirty="0"/>
                        <a:t>0</a:t>
                      </a:r>
                      <a:endParaRPr lang="hi-IN" sz="1400" dirty="0"/>
                    </a:p>
                  </a:txBody>
                  <a:tcPr anchor="ctr"/>
                </a:tc>
                <a:tc>
                  <a:txBody>
                    <a:bodyPr/>
                    <a:lstStyle/>
                    <a:p>
                      <a:pPr algn="ctr"/>
                      <a:endParaRPr lang="hi-IN" sz="1400" dirty="0"/>
                    </a:p>
                  </a:txBody>
                  <a:tcPr anchor="ctr"/>
                </a:tc>
                <a:tc>
                  <a:txBody>
                    <a:bodyPr/>
                    <a:lstStyle/>
                    <a:p>
                      <a:pPr algn="ctr"/>
                      <a:r>
                        <a:rPr lang="en-US" sz="1400" dirty="0"/>
                        <a:t>0</a:t>
                      </a:r>
                      <a:endParaRPr lang="hi-IN" sz="1400" dirty="0"/>
                    </a:p>
                  </a:txBody>
                  <a:tcPr anchor="ctr"/>
                </a:tc>
                <a:tc>
                  <a:txBody>
                    <a:bodyPr/>
                    <a:lstStyle/>
                    <a:p>
                      <a:pPr algn="ctr"/>
                      <a:endParaRPr lang="hi-IN" sz="1400" dirty="0"/>
                    </a:p>
                  </a:txBody>
                  <a:tcPr anchor="ctr"/>
                </a:tc>
                <a:extLst>
                  <a:ext uri="{0D108BD9-81ED-4DB2-BD59-A6C34878D82A}">
                    <a16:rowId xmlns:a16="http://schemas.microsoft.com/office/drawing/2014/main" xmlns="" val="2449920760"/>
                  </a:ext>
                </a:extLst>
              </a:tr>
              <a:tr h="579764">
                <a:tc>
                  <a:txBody>
                    <a:bodyPr/>
                    <a:lstStyle/>
                    <a:p>
                      <a:pPr algn="ctr"/>
                      <a:r>
                        <a:rPr lang="en-US" sz="1400" b="1" dirty="0"/>
                        <a:t>10</a:t>
                      </a:r>
                      <a:endParaRPr lang="hi-IN" sz="1400" b="1" dirty="0"/>
                    </a:p>
                  </a:txBody>
                  <a:tcPr anchor="ctr"/>
                </a:tc>
                <a:tc>
                  <a:txBody>
                    <a:bodyPr/>
                    <a:lstStyle/>
                    <a:p>
                      <a:pPr algn="ctr"/>
                      <a:endParaRPr lang="hi-IN" sz="1400" dirty="0"/>
                    </a:p>
                  </a:txBody>
                  <a:tcPr anchor="ctr"/>
                </a:tc>
                <a:tc>
                  <a:txBody>
                    <a:bodyPr/>
                    <a:lstStyle/>
                    <a:p>
                      <a:pPr algn="ctr"/>
                      <a:r>
                        <a:rPr lang="en-US" sz="1400" dirty="0"/>
                        <a:t>0</a:t>
                      </a:r>
                      <a:endParaRPr lang="hi-IN" sz="1400" dirty="0"/>
                    </a:p>
                  </a:txBody>
                  <a:tcPr anchor="ctr"/>
                </a:tc>
                <a:tc>
                  <a:txBody>
                    <a:bodyPr/>
                    <a:lstStyle/>
                    <a:p>
                      <a:pPr algn="ctr"/>
                      <a:endParaRPr lang="hi-IN" sz="1400" dirty="0"/>
                    </a:p>
                  </a:txBody>
                  <a:tcPr anchor="ctr"/>
                </a:tc>
                <a:tc>
                  <a:txBody>
                    <a:bodyPr/>
                    <a:lstStyle/>
                    <a:p>
                      <a:pPr algn="ctr"/>
                      <a:r>
                        <a:rPr lang="en-US" sz="1400" dirty="0"/>
                        <a:t>0</a:t>
                      </a:r>
                      <a:endParaRPr lang="hi-IN" sz="1400" dirty="0"/>
                    </a:p>
                  </a:txBody>
                  <a:tcPr anchor="ctr"/>
                </a:tc>
                <a:extLst>
                  <a:ext uri="{0D108BD9-81ED-4DB2-BD59-A6C34878D82A}">
                    <a16:rowId xmlns:a16="http://schemas.microsoft.com/office/drawing/2014/main" xmlns="" val="133999734"/>
                  </a:ext>
                </a:extLst>
              </a:tr>
            </a:tbl>
          </a:graphicData>
        </a:graphic>
      </p:graphicFrame>
      <p:sp>
        <p:nvSpPr>
          <p:cNvPr id="7" name="TextBox 6">
            <a:extLst>
              <a:ext uri="{FF2B5EF4-FFF2-40B4-BE49-F238E27FC236}">
                <a16:creationId xmlns:a16="http://schemas.microsoft.com/office/drawing/2014/main" xmlns="" id="{736645A5-C26A-4EDE-AACE-1D7D61AC0A33}"/>
              </a:ext>
            </a:extLst>
          </p:cNvPr>
          <p:cNvSpPr txBox="1"/>
          <p:nvPr/>
        </p:nvSpPr>
        <p:spPr>
          <a:xfrm>
            <a:off x="1219200" y="6019800"/>
            <a:ext cx="2142318" cy="369332"/>
          </a:xfrm>
          <a:prstGeom prst="rect">
            <a:avLst/>
          </a:prstGeom>
          <a:noFill/>
        </p:spPr>
        <p:txBody>
          <a:bodyPr wrap="none" rtlCol="0">
            <a:spAutoFit/>
          </a:bodyPr>
          <a:lstStyle/>
          <a:p>
            <a:r>
              <a:rPr lang="en-US" dirty="0"/>
              <a:t>K-map for f’ (POS) </a:t>
            </a:r>
            <a:endParaRPr lang="hi-IN" dirty="0"/>
          </a:p>
        </p:txBody>
      </p:sp>
    </p:spTree>
    <p:extLst>
      <p:ext uri="{BB962C8B-B14F-4D97-AF65-F5344CB8AC3E}">
        <p14:creationId xmlns:p14="http://schemas.microsoft.com/office/powerpoint/2010/main" val="3443138134"/>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62" name="Rectangle 17"/>
          <p:cNvSpPr>
            <a:spLocks noChangeArrowheads="1"/>
          </p:cNvSpPr>
          <p:nvPr/>
        </p:nvSpPr>
        <p:spPr bwMode="auto">
          <a:xfrm>
            <a:off x="446379" y="1434684"/>
            <a:ext cx="837565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None/>
              <a:defRPr/>
            </a:pPr>
            <a:r>
              <a:rPr lang="en-US" sz="2000" b="1" dirty="0">
                <a:latin typeface="+mn-lt"/>
                <a:cs typeface="Times New Roman" panose="02020603050405020304" pitchFamily="18" charset="0"/>
              </a:rPr>
              <a:t>Binary Adder: </a:t>
            </a:r>
            <a:r>
              <a:rPr lang="en-US" sz="1800" dirty="0">
                <a:latin typeface="+mn-lt"/>
              </a:rPr>
              <a:t>The logic circuits designed to perform the addition of two binary numbers are called as Binary Adder Circuits</a:t>
            </a:r>
          </a:p>
          <a:p>
            <a:pPr marL="285750" indent="-285750" algn="just">
              <a:spcBef>
                <a:spcPct val="0"/>
              </a:spcBef>
              <a:defRPr/>
            </a:pPr>
            <a:r>
              <a:rPr lang="en-US" sz="1800" dirty="0">
                <a:latin typeface="+mn-lt"/>
              </a:rPr>
              <a:t>Half Adder </a:t>
            </a:r>
          </a:p>
          <a:p>
            <a:pPr marL="285750" indent="-285750" algn="just">
              <a:spcBef>
                <a:spcPct val="0"/>
              </a:spcBef>
              <a:defRPr/>
            </a:pPr>
            <a:r>
              <a:rPr lang="en-US" sz="1800" dirty="0">
                <a:latin typeface="+mn-lt"/>
              </a:rPr>
              <a:t>Full Adder </a:t>
            </a:r>
          </a:p>
        </p:txBody>
      </p:sp>
      <p:sp>
        <p:nvSpPr>
          <p:cNvPr id="54275" name="AutoShape 22" descr="Visualizing Digital and Analog Signal - evive"/>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sz="1800">
              <a:latin typeface="Arial" panose="020B0604020202020204" pitchFamily="34" charset="0"/>
            </a:endParaRPr>
          </a:p>
        </p:txBody>
      </p:sp>
      <p:sp>
        <p:nvSpPr>
          <p:cNvPr id="10" name="Rectangle 5">
            <a:extLst>
              <a:ext uri="{FF2B5EF4-FFF2-40B4-BE49-F238E27FC236}">
                <a16:creationId xmlns:a16="http://schemas.microsoft.com/office/drawing/2014/main" xmlns="" id="{1E871BDD-D7A6-420F-B1ED-061EA60D3D8E}"/>
              </a:ext>
            </a:extLst>
          </p:cNvPr>
          <p:cNvSpPr>
            <a:spLocks noChangeArrowheads="1"/>
          </p:cNvSpPr>
          <p:nvPr>
            <p:custDataLst>
              <p:tags r:id="rId1"/>
            </p:custDataLst>
          </p:nvPr>
        </p:nvSpPr>
        <p:spPr bwMode="auto">
          <a:xfrm>
            <a:off x="0" y="138341"/>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11" name="TextBox 4">
            <a:extLst>
              <a:ext uri="{FF2B5EF4-FFF2-40B4-BE49-F238E27FC236}">
                <a16:creationId xmlns:a16="http://schemas.microsoft.com/office/drawing/2014/main" xmlns="" id="{55DFDAF7-6AE4-4886-87F2-1FC953E03CB3}"/>
              </a:ext>
            </a:extLst>
          </p:cNvPr>
          <p:cNvSpPr>
            <a:spLocks noChangeArrowheads="1"/>
          </p:cNvSpPr>
          <p:nvPr>
            <p:custDataLst>
              <p:tags r:id="rId2"/>
            </p:custDataLst>
          </p:nvPr>
        </p:nvSpPr>
        <p:spPr bwMode="auto">
          <a:xfrm>
            <a:off x="76200" y="184734"/>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6" name="Rectangle 17">
            <a:extLst>
              <a:ext uri="{FF2B5EF4-FFF2-40B4-BE49-F238E27FC236}">
                <a16:creationId xmlns:a16="http://schemas.microsoft.com/office/drawing/2014/main" xmlns="" id="{12D9BFC0-2CE1-4EF3-B73B-D3F88F472819}"/>
              </a:ext>
            </a:extLst>
          </p:cNvPr>
          <p:cNvSpPr>
            <a:spLocks noChangeArrowheads="1"/>
          </p:cNvSpPr>
          <p:nvPr/>
        </p:nvSpPr>
        <p:spPr bwMode="auto">
          <a:xfrm>
            <a:off x="155575" y="2992450"/>
            <a:ext cx="8759825" cy="9541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97180" marR="636905" algn="just">
              <a:spcBef>
                <a:spcPts val="0"/>
              </a:spcBef>
              <a:spcAft>
                <a:spcPts val="0"/>
              </a:spcAft>
              <a:buNone/>
            </a:pPr>
            <a:r>
              <a:rPr lang="en-US" sz="2000" b="1" dirty="0">
                <a:latin typeface="+mn-lt"/>
                <a:cs typeface="Times New Roman" panose="02020603050405020304" pitchFamily="18" charset="0"/>
              </a:rPr>
              <a:t>Half Adder: </a:t>
            </a:r>
            <a:r>
              <a:rPr lang="en-US" sz="1800" dirty="0">
                <a:effectLst/>
                <a:latin typeface="+mn-lt"/>
                <a:ea typeface="Times New Roman" panose="02020603050405020304" pitchFamily="18" charset="0"/>
                <a:cs typeface="Times New Roman" panose="02020603050405020304" pitchFamily="18" charset="0"/>
              </a:rPr>
              <a:t>A</a:t>
            </a:r>
            <a:r>
              <a:rPr lang="en-US" sz="1800" spc="3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logic</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circuit</a:t>
            </a:r>
            <a:r>
              <a:rPr lang="en-US" sz="1800" spc="4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for</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adding</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two</a:t>
            </a:r>
            <a:r>
              <a:rPr lang="en-US" sz="1800" spc="4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1-bit</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numbers,</a:t>
            </a:r>
            <a:r>
              <a:rPr lang="en-US" sz="1800" spc="5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or</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simply</a:t>
            </a:r>
            <a:r>
              <a:rPr lang="en-US" sz="1800" spc="2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two</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bits.</a:t>
            </a:r>
            <a:r>
              <a:rPr lang="en-US" sz="1800" spc="5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This</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circuit</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has</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two</a:t>
            </a:r>
            <a:r>
              <a:rPr lang="en-US" sz="1800" spc="60" dirty="0">
                <a:effectLst/>
                <a:latin typeface="+mn-lt"/>
                <a:ea typeface="Times New Roman" panose="02020603050405020304" pitchFamily="18" charset="0"/>
                <a:cs typeface="Times New Roman" panose="02020603050405020304" pitchFamily="18" charset="0"/>
              </a:rPr>
              <a:t> </a:t>
            </a:r>
            <a:r>
              <a:rPr lang="en-US" sz="1800" spc="-10" dirty="0">
                <a:effectLst/>
                <a:latin typeface="+mn-lt"/>
                <a:ea typeface="Times New Roman" panose="02020603050405020304" pitchFamily="18" charset="0"/>
                <a:cs typeface="Times New Roman" panose="02020603050405020304" pitchFamily="18" charset="0"/>
              </a:rPr>
              <a:t>inputs</a:t>
            </a:r>
            <a:r>
              <a:rPr lang="en-US" sz="1800" spc="6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and</a:t>
            </a:r>
            <a:r>
              <a:rPr lang="en-US" sz="1800" spc="60" dirty="0">
                <a:effectLst/>
                <a:latin typeface="+mn-lt"/>
                <a:ea typeface="Times New Roman" panose="02020603050405020304" pitchFamily="18" charset="0"/>
                <a:cs typeface="Times New Roman" panose="02020603050405020304" pitchFamily="18" charset="0"/>
              </a:rPr>
              <a:t> </a:t>
            </a:r>
            <a:r>
              <a:rPr lang="en-US" sz="1800" spc="-10" dirty="0">
                <a:effectLst/>
                <a:latin typeface="+mn-lt"/>
                <a:ea typeface="Times New Roman" panose="02020603050405020304" pitchFamily="18" charset="0"/>
                <a:cs typeface="Times New Roman" panose="02020603050405020304" pitchFamily="18" charset="0"/>
              </a:rPr>
              <a:t>two</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outputs.</a:t>
            </a:r>
            <a:r>
              <a:rPr lang="en-US" sz="1800" spc="5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spc="5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inputs</a:t>
            </a:r>
            <a:r>
              <a:rPr lang="en-US" sz="1800" spc="6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are</a:t>
            </a:r>
            <a:r>
              <a:rPr lang="en-US" sz="1800" spc="5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spc="5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two</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1-bit</a:t>
            </a:r>
            <a:r>
              <a:rPr lang="en-US" sz="1800" spc="19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binary</a:t>
            </a:r>
            <a:r>
              <a:rPr lang="en-US" sz="1800" spc="-2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numbers</a:t>
            </a:r>
            <a:r>
              <a:rPr lang="en-US" sz="1800" spc="5" dirty="0">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and</a:t>
            </a:r>
            <a:r>
              <a:rPr lang="en-US" sz="1800" spc="-1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dirty="0">
                <a:effectLst/>
                <a:latin typeface="+mn-lt"/>
                <a:ea typeface="Times New Roman" panose="02020603050405020304" pitchFamily="18" charset="0"/>
                <a:cs typeface="Times New Roman" panose="02020603050405020304" pitchFamily="18" charset="0"/>
              </a:rPr>
              <a:t> </a:t>
            </a:r>
            <a:r>
              <a:rPr lang="en-US" sz="1800" spc="-10" dirty="0">
                <a:effectLst/>
                <a:latin typeface="+mn-lt"/>
                <a:ea typeface="Times New Roman" panose="02020603050405020304" pitchFamily="18" charset="0"/>
                <a:cs typeface="Times New Roman" panose="02020603050405020304" pitchFamily="18" charset="0"/>
              </a:rPr>
              <a:t>outputs</a:t>
            </a:r>
            <a:r>
              <a:rPr lang="en-US" sz="1800" spc="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are</a:t>
            </a:r>
            <a:r>
              <a:rPr lang="en-US" sz="1800" spc="-5" dirty="0">
                <a:effectLst/>
                <a:latin typeface="+mn-lt"/>
                <a:ea typeface="Times New Roman" panose="02020603050405020304" pitchFamily="18" charset="0"/>
                <a:cs typeface="Times New Roman" panose="02020603050405020304" pitchFamily="18" charset="0"/>
              </a:rPr>
              <a:t> Sum</a:t>
            </a:r>
            <a:r>
              <a:rPr lang="en-US" sz="1800" spc="-2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and</a:t>
            </a:r>
            <a:r>
              <a:rPr lang="en-US" sz="1800" spc="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Carry bits. </a:t>
            </a:r>
            <a:endParaRPr lang="en-US" sz="1800" dirty="0">
              <a:latin typeface="+mn-lt"/>
            </a:endParaRPr>
          </a:p>
        </p:txBody>
      </p:sp>
      <p:pic>
        <p:nvPicPr>
          <p:cNvPr id="3" name="Picture 2">
            <a:extLst>
              <a:ext uri="{FF2B5EF4-FFF2-40B4-BE49-F238E27FC236}">
                <a16:creationId xmlns:a16="http://schemas.microsoft.com/office/drawing/2014/main" xmlns="" id="{D53C2D3C-EB62-42FA-8891-1887B31E08C5}"/>
              </a:ext>
            </a:extLst>
          </p:cNvPr>
          <p:cNvPicPr>
            <a:picLocks noChangeAspect="1"/>
          </p:cNvPicPr>
          <p:nvPr/>
        </p:nvPicPr>
        <p:blipFill>
          <a:blip r:embed="rId4"/>
          <a:stretch>
            <a:fillRect/>
          </a:stretch>
        </p:blipFill>
        <p:spPr>
          <a:xfrm>
            <a:off x="497697" y="4267200"/>
            <a:ext cx="2775217" cy="1661994"/>
          </a:xfrm>
          <a:prstGeom prst="rect">
            <a:avLst/>
          </a:prstGeom>
        </p:spPr>
      </p:pic>
      <p:pic>
        <p:nvPicPr>
          <p:cNvPr id="5" name="Picture 4">
            <a:extLst>
              <a:ext uri="{FF2B5EF4-FFF2-40B4-BE49-F238E27FC236}">
                <a16:creationId xmlns:a16="http://schemas.microsoft.com/office/drawing/2014/main" xmlns="" id="{0AE72960-3EB6-423F-80B8-76F716BE9E67}"/>
              </a:ext>
            </a:extLst>
          </p:cNvPr>
          <p:cNvPicPr>
            <a:picLocks noChangeAspect="1"/>
          </p:cNvPicPr>
          <p:nvPr/>
        </p:nvPicPr>
        <p:blipFill>
          <a:blip r:embed="rId5"/>
          <a:stretch>
            <a:fillRect/>
          </a:stretch>
        </p:blipFill>
        <p:spPr>
          <a:xfrm>
            <a:off x="3886200" y="4265645"/>
            <a:ext cx="4645025" cy="1937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3153"/>
    </mc:Choice>
    <mc:Fallback xmlns="">
      <p:transition spd="slow" advTm="173153"/>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96FCE1B6-A6E8-4E06-A5C4-7FF37213B928}"/>
                  </a:ext>
                </a:extLst>
              </p:cNvPr>
              <p:cNvSpPr txBox="1"/>
              <p:nvPr/>
            </p:nvSpPr>
            <p:spPr>
              <a:xfrm>
                <a:off x="228600" y="1317766"/>
                <a:ext cx="7620000" cy="12259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e>
                      </m:d>
                      <m:r>
                        <a:rPr lang="en-US" b="0" i="1" smtClean="0">
                          <a:latin typeface="Cambria Math" panose="02040503050406030204" pitchFamily="18" charset="0"/>
                        </a:rPr>
                        <m:t>=</m:t>
                      </m:r>
                      <m:d>
                        <m:dPr>
                          <m:ctrlPr>
                            <a:rPr lang="en-US" b="0" i="1" smtClean="0">
                              <a:latin typeface="Cambria Math"/>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e>
                      </m:d>
                      <m:d>
                        <m:dPr>
                          <m:ctrlPr>
                            <a:rPr lang="en-US" b="0" i="1" smtClean="0">
                              <a:latin typeface="Cambria Math"/>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acc>
                            <m:accPr>
                              <m:chr m:val="̅"/>
                              <m:ctrlPr>
                                <a:rPr lang="en-US" b="0" i="1" smtClean="0">
                                  <a:latin typeface="Cambria Math"/>
                                </a:rPr>
                              </m:ctrlPr>
                            </m:accPr>
                            <m:e>
                              <m:r>
                                <a:rPr lang="en-US" b="0" i="1" smtClean="0">
                                  <a:latin typeface="Cambria Math" panose="02040503050406030204" pitchFamily="18" charset="0"/>
                                </a:rPr>
                                <m:t>𝐶</m:t>
                              </m:r>
                            </m:e>
                          </m:acc>
                          <m:r>
                            <a:rPr lang="en-US" b="0" i="1" smtClean="0">
                              <a:latin typeface="Cambria Math" panose="02040503050406030204" pitchFamily="18" charset="0"/>
                            </a:rPr>
                            <m:t>+</m:t>
                          </m:r>
                          <m:acc>
                            <m:accPr>
                              <m:chr m:val="̅"/>
                              <m:ctrlPr>
                                <a:rPr lang="en-US" b="0" i="1" smtClean="0">
                                  <a:latin typeface="Cambria Math"/>
                                </a:rPr>
                              </m:ctrlPr>
                            </m:accPr>
                            <m:e>
                              <m:r>
                                <a:rPr lang="en-US" b="0" i="1" smtClean="0">
                                  <a:latin typeface="Cambria Math" panose="02040503050406030204" pitchFamily="18" charset="0"/>
                                </a:rPr>
                                <m:t>𝐷</m:t>
                              </m:r>
                            </m:e>
                          </m:acc>
                        </m:e>
                      </m:d>
                      <m:d>
                        <m:dPr>
                          <m:ctrlPr>
                            <a:rPr lang="en-US" b="0" i="1" smtClean="0">
                              <a:latin typeface="Cambria Math"/>
                            </a:rPr>
                          </m:ctrlPr>
                        </m:dPr>
                        <m:e>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acc>
                            <m:accPr>
                              <m:chr m:val="̅"/>
                              <m:ctrlPr>
                                <a:rPr lang="en-US" b="0" i="1" smtClean="0">
                                  <a:latin typeface="Cambria Math"/>
                                </a:rPr>
                              </m:ctrlPr>
                            </m:accPr>
                            <m:e>
                              <m:r>
                                <a:rPr lang="en-US" i="1">
                                  <a:latin typeface="Cambria Math" panose="02040503050406030204" pitchFamily="18" charset="0"/>
                                </a:rPr>
                                <m:t>𝐷</m:t>
                              </m:r>
                            </m:e>
                          </m:acc>
                        </m:e>
                      </m:d>
                      <m:d>
                        <m:dPr>
                          <m:ctrlPr>
                            <a:rPr lang="en-US" b="0" i="1" smtClean="0">
                              <a:latin typeface="Cambria Math"/>
                            </a:rPr>
                          </m:ctrlPr>
                        </m:dPr>
                        <m:e>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a:rPr>
                              </m:ctrlPr>
                            </m:accPr>
                            <m:e>
                              <m:r>
                                <a:rPr lang="en-US" b="0" i="1" smtClean="0">
                                  <a:latin typeface="Cambria Math" panose="02040503050406030204" pitchFamily="18" charset="0"/>
                                </a:rPr>
                                <m:t>𝐶</m:t>
                              </m:r>
                            </m:e>
                          </m:acc>
                          <m:r>
                            <a:rPr lang="en-US" b="0" i="1" smtClean="0">
                              <a:latin typeface="Cambria Math" panose="02040503050406030204" pitchFamily="18" charset="0"/>
                            </a:rPr>
                            <m:t>+</m:t>
                          </m:r>
                          <m:r>
                            <a:rPr lang="en-US" b="0" i="1" smtClean="0">
                              <a:latin typeface="Cambria Math" panose="02040503050406030204" pitchFamily="18" charset="0"/>
                            </a:rPr>
                            <m:t>𝐷</m:t>
                          </m:r>
                        </m:e>
                      </m:d>
                      <m:d>
                        <m:dPr>
                          <m:ctrlPr>
                            <a:rPr lang="en-US" b="0" i="1" smtClean="0">
                              <a:latin typeface="Cambria Math"/>
                            </a:rPr>
                          </m:ctrlPr>
                        </m:dPr>
                        <m:e>
                          <m:acc>
                            <m:accPr>
                              <m:chr m:val="̅"/>
                              <m:ctrlPr>
                                <a:rPr lang="en-US" b="0" i="1" smtClean="0">
                                  <a:latin typeface="Cambria Math"/>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acc>
                            <m:accPr>
                              <m:chr m:val="̅"/>
                              <m:ctrlPr>
                                <a:rPr lang="en-US" b="0" i="1" smtClean="0">
                                  <a:latin typeface="Cambria Math"/>
                                </a:rPr>
                              </m:ctrlPr>
                            </m:accPr>
                            <m:e>
                              <m:r>
                                <a:rPr lang="en-US" b="0" i="1" smtClean="0">
                                  <a:latin typeface="Cambria Math" panose="02040503050406030204" pitchFamily="18" charset="0"/>
                                </a:rPr>
                                <m:t>𝐷</m:t>
                              </m:r>
                            </m:e>
                          </m:acc>
                        </m:e>
                      </m:d>
                      <m:d>
                        <m:dPr>
                          <m:ctrlPr>
                            <a:rPr lang="en-US" b="0" i="1" smtClean="0">
                              <a:latin typeface="Cambria Math"/>
                            </a:rPr>
                          </m:ctrlPr>
                        </m:dPr>
                        <m:e>
                          <m:acc>
                            <m:accPr>
                              <m:chr m:val="̅"/>
                              <m:ctrlPr>
                                <a:rPr lang="en-US" b="0" i="1" smtClean="0">
                                  <a:latin typeface="Cambria Math"/>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acc>
                            <m:accPr>
                              <m:chr m:val="̅"/>
                              <m:ctrlPr>
                                <a:rPr lang="en-US" b="0" i="1" smtClean="0">
                                  <a:latin typeface="Cambria Math"/>
                                </a:rPr>
                              </m:ctrlPr>
                            </m:accPr>
                            <m:e>
                              <m:r>
                                <a:rPr lang="en-US" b="0" i="1" smtClean="0">
                                  <a:latin typeface="Cambria Math" panose="02040503050406030204" pitchFamily="18" charset="0"/>
                                </a:rPr>
                                <m:t>𝐶</m:t>
                              </m:r>
                            </m:e>
                          </m:acc>
                          <m:r>
                            <a:rPr lang="en-US" b="0" i="1" smtClean="0">
                              <a:latin typeface="Cambria Math" panose="02040503050406030204" pitchFamily="18" charset="0"/>
                            </a:rPr>
                            <m:t>+</m:t>
                          </m:r>
                          <m:r>
                            <a:rPr lang="en-US" b="0" i="1" smtClean="0">
                              <a:latin typeface="Cambria Math" panose="02040503050406030204" pitchFamily="18" charset="0"/>
                            </a:rPr>
                            <m:t>𝐷</m:t>
                          </m:r>
                        </m:e>
                      </m:d>
                      <m:d>
                        <m:dPr>
                          <m:ctrlPr>
                            <a:rPr lang="en-US" b="0" i="1" smtClean="0">
                              <a:latin typeface="Cambria Math"/>
                            </a:rPr>
                          </m:ctrlPr>
                        </m:dPr>
                        <m:e>
                          <m:acc>
                            <m:accPr>
                              <m:chr m:val="̅"/>
                              <m:ctrlPr>
                                <a:rPr lang="en-US" b="0" i="1" smtClean="0">
                                  <a:latin typeface="Cambria Math"/>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e>
                      </m:d>
                      <m:d>
                        <m:dPr>
                          <m:ctrlPr>
                            <a:rPr lang="en-US" b="0" i="1" smtClean="0">
                              <a:latin typeface="Cambria Math"/>
                            </a:rPr>
                          </m:ctrlPr>
                        </m:dPr>
                        <m:e>
                          <m:acc>
                            <m:accPr>
                              <m:chr m:val="̅"/>
                              <m:ctrlPr>
                                <a:rPr lang="en-US" b="0" i="1" smtClean="0">
                                  <a:latin typeface="Cambria Math"/>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acc>
                            <m:accPr>
                              <m:chr m:val="̅"/>
                              <m:ctrlPr>
                                <a:rPr lang="en-US" b="0" i="1" smtClean="0">
                                  <a:latin typeface="Cambria Math"/>
                                </a:rPr>
                              </m:ctrlPr>
                            </m:accPr>
                            <m:e>
                              <m:r>
                                <a:rPr lang="en-US" b="0" i="1" smtClean="0">
                                  <a:latin typeface="Cambria Math" panose="02040503050406030204" pitchFamily="18" charset="0"/>
                                </a:rPr>
                                <m:t>𝐷</m:t>
                              </m:r>
                            </m:e>
                          </m:acc>
                        </m:e>
                      </m:d>
                      <m:d>
                        <m:dPr>
                          <m:ctrlPr>
                            <a:rPr lang="en-US" b="0" i="1" smtClean="0">
                              <a:latin typeface="Cambria Math"/>
                            </a:rPr>
                          </m:ctrlPr>
                        </m:dPr>
                        <m:e>
                          <m:acc>
                            <m:accPr>
                              <m:chr m:val="̅"/>
                              <m:ctrlPr>
                                <a:rPr lang="en-US" b="0" i="1" smtClean="0">
                                  <a:latin typeface="Cambria Math"/>
                                </a:rPr>
                              </m:ctrlPr>
                            </m:accPr>
                            <m:e>
                              <m:r>
                                <a:rPr lang="en-US" i="1">
                                  <a:latin typeface="Cambria Math" panose="02040503050406030204" pitchFamily="18" charset="0"/>
                                </a:rPr>
                                <m:t>𝐴</m:t>
                              </m:r>
                            </m:e>
                          </m:acc>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acc>
                            <m:accPr>
                              <m:chr m:val="̅"/>
                              <m:ctrlPr>
                                <a:rPr lang="en-US" b="0" i="1" smtClean="0">
                                  <a:latin typeface="Cambria Math"/>
                                </a:rPr>
                              </m:ctrlPr>
                            </m:accPr>
                            <m:e>
                              <m:r>
                                <a:rPr lang="en-US" b="0" i="1" smtClean="0">
                                  <a:latin typeface="Cambria Math" panose="02040503050406030204" pitchFamily="18" charset="0"/>
                                </a:rPr>
                                <m:t>𝐶</m:t>
                              </m:r>
                            </m:e>
                          </m:acc>
                          <m:r>
                            <a:rPr lang="en-US" b="0" i="1" smtClean="0">
                              <a:latin typeface="Cambria Math" panose="02040503050406030204" pitchFamily="18" charset="0"/>
                            </a:rPr>
                            <m:t>+</m:t>
                          </m:r>
                          <m:r>
                            <a:rPr lang="en-US" b="0" i="1" smtClean="0">
                              <a:latin typeface="Cambria Math" panose="02040503050406030204" pitchFamily="18" charset="0"/>
                            </a:rPr>
                            <m:t>𝐷</m:t>
                          </m:r>
                        </m:e>
                      </m:d>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m:t>
                      </m:r>
                    </m:oMath>
                  </m:oMathPara>
                </a14:m>
                <a:endParaRPr lang="hi-IN" sz="2000" dirty="0"/>
              </a:p>
            </p:txBody>
          </p:sp>
        </mc:Choice>
        <mc:Fallback xmlns="">
          <p:sp>
            <p:nvSpPr>
              <p:cNvPr id="6" name="TextBox 5">
                <a:extLst>
                  <a:ext uri="{FF2B5EF4-FFF2-40B4-BE49-F238E27FC236}">
                    <a16:creationId xmlns:a16="http://schemas.microsoft.com/office/drawing/2014/main" id="{96FCE1B6-A6E8-4E06-A5C4-7FF37213B928}"/>
                  </a:ext>
                </a:extLst>
              </p:cNvPr>
              <p:cNvSpPr txBox="1">
                <a:spLocks noRot="1" noChangeAspect="1" noMove="1" noResize="1" noEditPoints="1" noAdjustHandles="1" noChangeArrowheads="1" noChangeShapeType="1" noTextEdit="1"/>
              </p:cNvSpPr>
              <p:nvPr/>
            </p:nvSpPr>
            <p:spPr>
              <a:xfrm>
                <a:off x="228600" y="1317766"/>
                <a:ext cx="7620000" cy="1225913"/>
              </a:xfrm>
              <a:prstGeom prst="rect">
                <a:avLst/>
              </a:prstGeom>
              <a:blipFill>
                <a:blip r:embed="rId4"/>
                <a:stretch>
                  <a:fillRect l="-240" t="-13433" b="-31343"/>
                </a:stretch>
              </a:blipFill>
            </p:spPr>
            <p:txBody>
              <a:bodyPr/>
              <a:lstStyle/>
              <a:p>
                <a:r>
                  <a:rPr lang="hi-IN">
                    <a:noFill/>
                  </a:rPr>
                  <a:t> </a:t>
                </a:r>
              </a:p>
            </p:txBody>
          </p:sp>
        </mc:Fallback>
      </mc:AlternateContent>
      <p:pic>
        <p:nvPicPr>
          <p:cNvPr id="3" name="Picture 2">
            <a:extLst>
              <a:ext uri="{FF2B5EF4-FFF2-40B4-BE49-F238E27FC236}">
                <a16:creationId xmlns:a16="http://schemas.microsoft.com/office/drawing/2014/main" xmlns="" id="{88F4ECCD-EA42-41FC-87CE-5E24CB453535}"/>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331551" y="2697436"/>
            <a:ext cx="2629128" cy="1005927"/>
          </a:xfrm>
          <a:prstGeom prst="rect">
            <a:avLst/>
          </a:prstGeom>
        </p:spPr>
      </p:pic>
      <p:pic>
        <p:nvPicPr>
          <p:cNvPr id="5" name="Picture 4">
            <a:extLst>
              <a:ext uri="{FF2B5EF4-FFF2-40B4-BE49-F238E27FC236}">
                <a16:creationId xmlns:a16="http://schemas.microsoft.com/office/drawing/2014/main" xmlns="" id="{D1D73F8E-49A7-488A-AF84-DBB3E19AF482}"/>
              </a:ext>
            </a:extLst>
          </p:cNvPr>
          <p:cNvPicPr>
            <a:picLocks noChangeAspect="1"/>
          </p:cNvPicPr>
          <p:nvPr/>
        </p:nvPicPr>
        <p:blipFill>
          <a:blip r:embed="rId7">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3518169" y="2702559"/>
            <a:ext cx="3305187" cy="1005927"/>
          </a:xfrm>
          <a:prstGeom prst="rect">
            <a:avLst/>
          </a:prstGeom>
        </p:spPr>
      </p:pic>
      <p:pic>
        <p:nvPicPr>
          <p:cNvPr id="10" name="Picture 9">
            <a:extLst>
              <a:ext uri="{FF2B5EF4-FFF2-40B4-BE49-F238E27FC236}">
                <a16:creationId xmlns:a16="http://schemas.microsoft.com/office/drawing/2014/main" xmlns="" id="{01F5F861-D024-4455-866D-C35BD1EA6D2B}"/>
              </a:ext>
            </a:extLst>
          </p:cNvPr>
          <p:cNvPicPr>
            <a:picLocks noChangeAspect="1"/>
          </p:cNvPicPr>
          <p:nvPr/>
        </p:nvPicPr>
        <p:blipFill>
          <a:blip r:embed="rId9">
            <a:extLst>
              <a:ext uri="{BEBA8EAE-BF5A-486C-A8C5-ECC9F3942E4B}">
                <a14:imgProps xmlns:a14="http://schemas.microsoft.com/office/drawing/2010/main">
                  <a14:imgLayer r:embed="rId10">
                    <a14:imgEffect>
                      <a14:artisticPhotocopy/>
                    </a14:imgEffect>
                  </a14:imgLayer>
                </a14:imgProps>
              </a:ext>
            </a:extLst>
          </a:blip>
          <a:stretch>
            <a:fillRect/>
          </a:stretch>
        </p:blipFill>
        <p:spPr>
          <a:xfrm>
            <a:off x="381810" y="4171087"/>
            <a:ext cx="2604050" cy="1005926"/>
          </a:xfrm>
          <a:prstGeom prst="rect">
            <a:avLst/>
          </a:prstGeom>
        </p:spPr>
      </p:pic>
      <p:pic>
        <p:nvPicPr>
          <p:cNvPr id="12" name="Picture 11">
            <a:extLst>
              <a:ext uri="{FF2B5EF4-FFF2-40B4-BE49-F238E27FC236}">
                <a16:creationId xmlns:a16="http://schemas.microsoft.com/office/drawing/2014/main" xmlns="" id="{B7CD06EC-F3FB-4B51-BB3A-A7AA43D5E115}"/>
              </a:ext>
            </a:extLst>
          </p:cNvPr>
          <p:cNvPicPr>
            <a:picLocks noChangeAspect="1"/>
          </p:cNvPicPr>
          <p:nvPr/>
        </p:nvPicPr>
        <p:blipFill>
          <a:blip r:embed="rId11">
            <a:extLst>
              <a:ext uri="{BEBA8EAE-BF5A-486C-A8C5-ECC9F3942E4B}">
                <a14:imgProps xmlns:a14="http://schemas.microsoft.com/office/drawing/2010/main">
                  <a14:imgLayer r:embed="rId12">
                    <a14:imgEffect>
                      <a14:artisticPhotocopy/>
                    </a14:imgEffect>
                  </a14:imgLayer>
                </a14:imgProps>
              </a:ext>
            </a:extLst>
          </a:blip>
          <a:stretch>
            <a:fillRect/>
          </a:stretch>
        </p:blipFill>
        <p:spPr>
          <a:xfrm>
            <a:off x="3518169" y="4131711"/>
            <a:ext cx="3486638" cy="1005925"/>
          </a:xfrm>
          <a:prstGeom prst="rect">
            <a:avLst/>
          </a:prstGeom>
        </p:spPr>
      </p:pic>
      <p:sp>
        <p:nvSpPr>
          <p:cNvPr id="13" name="TextBox 12">
            <a:extLst>
              <a:ext uri="{FF2B5EF4-FFF2-40B4-BE49-F238E27FC236}">
                <a16:creationId xmlns:a16="http://schemas.microsoft.com/office/drawing/2014/main" xmlns="" id="{F11BDD4A-A41F-4688-87A4-627D04F867AE}"/>
              </a:ext>
            </a:extLst>
          </p:cNvPr>
          <p:cNvSpPr txBox="1"/>
          <p:nvPr/>
        </p:nvSpPr>
        <p:spPr>
          <a:xfrm>
            <a:off x="312096" y="3770977"/>
            <a:ext cx="8458200" cy="400110"/>
          </a:xfrm>
          <a:prstGeom prst="rect">
            <a:avLst/>
          </a:prstGeom>
          <a:noFill/>
        </p:spPr>
        <p:txBody>
          <a:bodyPr wrap="square">
            <a:spAutoFit/>
          </a:bodyPr>
          <a:lstStyle/>
          <a:p>
            <a:r>
              <a:rPr lang="en-US" sz="2000" dirty="0"/>
              <a:t>In SOP form: </a:t>
            </a:r>
            <a:endParaRPr lang="hi-IN" sz="2000" dirty="0"/>
          </a:p>
        </p:txBody>
      </p:sp>
    </p:spTree>
    <p:extLst>
      <p:ext uri="{BB962C8B-B14F-4D97-AF65-F5344CB8AC3E}">
        <p14:creationId xmlns:p14="http://schemas.microsoft.com/office/powerpoint/2010/main" val="3886213424"/>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11" name="TextBox 10">
            <a:extLst>
              <a:ext uri="{FF2B5EF4-FFF2-40B4-BE49-F238E27FC236}">
                <a16:creationId xmlns:a16="http://schemas.microsoft.com/office/drawing/2014/main" xmlns="" id="{0CC90D8B-95AC-424F-96D5-6D5CFF1B2DEB}"/>
              </a:ext>
            </a:extLst>
          </p:cNvPr>
          <p:cNvSpPr txBox="1"/>
          <p:nvPr/>
        </p:nvSpPr>
        <p:spPr>
          <a:xfrm>
            <a:off x="228600" y="1600200"/>
            <a:ext cx="8305800" cy="923330"/>
          </a:xfrm>
          <a:prstGeom prst="rect">
            <a:avLst/>
          </a:prstGeom>
          <a:noFill/>
        </p:spPr>
        <p:txBody>
          <a:bodyPr wrap="square">
            <a:spAutoFit/>
          </a:bodyPr>
          <a:lstStyle/>
          <a:p>
            <a:r>
              <a:rPr lang="en-US" b="1" i="0" dirty="0">
                <a:effectLst/>
                <a:latin typeface="Open Sans" panose="020B0606030504020204" pitchFamily="34" charset="0"/>
              </a:rPr>
              <a:t>Parity Checker: </a:t>
            </a:r>
            <a:r>
              <a:rPr lang="en-US" b="0" i="0" dirty="0">
                <a:effectLst/>
                <a:latin typeface="Open Sans" panose="020B0606030504020204" pitchFamily="34" charset="0"/>
              </a:rPr>
              <a:t>a combinational logic circuit for checking the parity bit of the received codeword. </a:t>
            </a:r>
          </a:p>
          <a:p>
            <a:endParaRPr lang="hi-IN" dirty="0"/>
          </a:p>
        </p:txBody>
      </p:sp>
      <p:pic>
        <p:nvPicPr>
          <p:cNvPr id="4" name="Picture 3">
            <a:extLst>
              <a:ext uri="{FF2B5EF4-FFF2-40B4-BE49-F238E27FC236}">
                <a16:creationId xmlns:a16="http://schemas.microsoft.com/office/drawing/2014/main" xmlns="" id="{5D964C80-3C7E-4197-B382-BC34D0703701}"/>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40586" y="2701227"/>
            <a:ext cx="8862828" cy="1455546"/>
          </a:xfrm>
          <a:prstGeom prst="rect">
            <a:avLst/>
          </a:prstGeom>
        </p:spPr>
      </p:pic>
    </p:spTree>
    <p:extLst>
      <p:ext uri="{BB962C8B-B14F-4D97-AF65-F5344CB8AC3E}">
        <p14:creationId xmlns:p14="http://schemas.microsoft.com/office/powerpoint/2010/main" val="4247879872"/>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11" name="TextBox 10">
            <a:extLst>
              <a:ext uri="{FF2B5EF4-FFF2-40B4-BE49-F238E27FC236}">
                <a16:creationId xmlns:a16="http://schemas.microsoft.com/office/drawing/2014/main" xmlns="" id="{0CC90D8B-95AC-424F-96D5-6D5CFF1B2DEB}"/>
              </a:ext>
            </a:extLst>
          </p:cNvPr>
          <p:cNvSpPr txBox="1"/>
          <p:nvPr/>
        </p:nvSpPr>
        <p:spPr>
          <a:xfrm>
            <a:off x="152400" y="1309153"/>
            <a:ext cx="8305800" cy="1200329"/>
          </a:xfrm>
          <a:prstGeom prst="rect">
            <a:avLst/>
          </a:prstGeom>
          <a:noFill/>
        </p:spPr>
        <p:txBody>
          <a:bodyPr wrap="square">
            <a:spAutoFit/>
          </a:bodyPr>
          <a:lstStyle/>
          <a:p>
            <a:pPr algn="just"/>
            <a:r>
              <a:rPr lang="en-US" b="1" dirty="0">
                <a:latin typeface="Open Sans" panose="020B0606030504020204" pitchFamily="34" charset="0"/>
              </a:rPr>
              <a:t>Code converter</a:t>
            </a:r>
            <a:r>
              <a:rPr lang="en-US" b="1" i="0" dirty="0">
                <a:effectLst/>
                <a:latin typeface="Open Sans" panose="020B0606030504020204" pitchFamily="34" charset="0"/>
              </a:rPr>
              <a:t>: </a:t>
            </a:r>
            <a:r>
              <a:rPr lang="en-US" b="0" i="0" dirty="0">
                <a:effectLst/>
                <a:latin typeface="Open Sans" panose="020B0606030504020204" pitchFamily="34" charset="0"/>
              </a:rPr>
              <a:t>a combinational logic circuit for converting input codeword into output codeword, </a:t>
            </a:r>
            <a:r>
              <a:rPr lang="en-US" b="0" i="0" dirty="0" err="1">
                <a:effectLst/>
                <a:latin typeface="Open Sans" panose="020B0606030504020204" pitchFamily="34" charset="0"/>
              </a:rPr>
              <a:t>eg.</a:t>
            </a:r>
            <a:r>
              <a:rPr lang="en-US" b="0" i="0" dirty="0">
                <a:effectLst/>
                <a:latin typeface="Open Sans" panose="020B0606030504020204" pitchFamily="34" charset="0"/>
              </a:rPr>
              <a:t> Binary-to-gray, gray-to-binary, binary-to-BCD, BCD-to-binary, BCD-to-excess3, excess3-to-BCD, etc. </a:t>
            </a:r>
          </a:p>
          <a:p>
            <a:endParaRPr lang="hi-IN" dirty="0"/>
          </a:p>
        </p:txBody>
      </p:sp>
      <p:pic>
        <p:nvPicPr>
          <p:cNvPr id="3" name="Picture 2">
            <a:extLst>
              <a:ext uri="{FF2B5EF4-FFF2-40B4-BE49-F238E27FC236}">
                <a16:creationId xmlns:a16="http://schemas.microsoft.com/office/drawing/2014/main" xmlns="" id="{959DA65D-5B31-46EB-9C9B-594B18DF3D04}"/>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84826" y="2302371"/>
            <a:ext cx="3223539" cy="4092295"/>
          </a:xfrm>
          <a:prstGeom prst="rect">
            <a:avLst/>
          </a:prstGeom>
        </p:spPr>
      </p:pic>
      <p:pic>
        <p:nvPicPr>
          <p:cNvPr id="6" name="Picture 5">
            <a:extLst>
              <a:ext uri="{FF2B5EF4-FFF2-40B4-BE49-F238E27FC236}">
                <a16:creationId xmlns:a16="http://schemas.microsoft.com/office/drawing/2014/main" xmlns="" id="{70511EBD-7D38-4065-AC8F-3BD0B3723C45}"/>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3657600" y="2281294"/>
            <a:ext cx="2385267" cy="254530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8C3227D3-C4F9-4C3C-8ED1-B0664D5E147B}"/>
                  </a:ext>
                </a:extLst>
              </p:cNvPr>
              <p:cNvSpPr txBox="1"/>
              <p:nvPr/>
            </p:nvSpPr>
            <p:spPr>
              <a:xfrm>
                <a:off x="4572000" y="5157048"/>
                <a:ext cx="3301865"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hi-IN" i="1" smtClean="0">
                              <a:latin typeface="Cambria Math"/>
                            </a:rPr>
                          </m:ctrlPr>
                        </m:sSubPr>
                        <m:e>
                          <m:r>
                            <a:rPr lang="en-US" b="0" i="1" smtClean="0">
                              <a:latin typeface="Cambria Math" panose="02040503050406030204" pitchFamily="18" charset="0"/>
                            </a:rPr>
                            <m:t>𝐺</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hi-IN" i="1" smtClean="0">
                              <a:latin typeface="Cambria Math"/>
                            </a:rPr>
                          </m:ctrlPr>
                        </m:sSubPr>
                        <m:e>
                          <m:r>
                            <a:rPr lang="en-US" b="0" i="1" smtClean="0">
                              <a:latin typeface="Cambria Math" panose="02040503050406030204" pitchFamily="18" charset="0"/>
                            </a:rPr>
                            <m:t>𝐺</m:t>
                          </m:r>
                        </m:e>
                        <m:sub>
                          <m:r>
                            <a:rPr lang="en-US" b="0" i="1" smtClean="0">
                              <a:latin typeface="Cambria Math" panose="02040503050406030204" pitchFamily="18" charset="0"/>
                            </a:rPr>
                            <m:t>3 </m:t>
                          </m:r>
                        </m:sub>
                      </m:sSub>
                      <m:r>
                        <a:rPr lang="en-US" b="0" i="1" smtClean="0">
                          <a:latin typeface="Cambria Math" panose="02040503050406030204" pitchFamily="18" charset="0"/>
                        </a:rPr>
                        <m:t>=</m:t>
                      </m:r>
                      <m:acc>
                        <m:accPr>
                          <m:chr m:val="̅"/>
                          <m:ctrlPr>
                            <a:rPr lang="en-US" b="0" i="1" smtClean="0">
                              <a:latin typeface="Cambria Math"/>
                            </a:rPr>
                          </m:ctrlPr>
                        </m:accPr>
                        <m:e>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e>
                      </m:acc>
                      <m:sSub>
                        <m:sSubPr>
                          <m:ctrlPr>
                            <a:rPr lang="hi-IN"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acc>
                        <m:accPr>
                          <m:chr m:val="̅"/>
                          <m:ctrlPr>
                            <a:rPr lang="en-US" b="0" i="1" smtClean="0">
                              <a:latin typeface="Cambria Math"/>
                            </a:rPr>
                          </m:ctrlPr>
                        </m:accPr>
                        <m:e>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3</m:t>
                              </m:r>
                            </m:sub>
                          </m:sSub>
                        </m:e>
                      </m:acc>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3</m:t>
                          </m:r>
                        </m:sub>
                      </m:sSub>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hi-IN" i="1" smtClean="0">
                              <a:latin typeface="Cambria Math"/>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2 </m:t>
                          </m:r>
                        </m:sub>
                      </m:sSub>
                      <m:r>
                        <a:rPr lang="en-US" b="0" i="1" smtClean="0">
                          <a:latin typeface="Cambria Math" panose="02040503050406030204" pitchFamily="18" charset="0"/>
                        </a:rPr>
                        <m:t>=</m:t>
                      </m:r>
                      <m:acc>
                        <m:accPr>
                          <m:chr m:val="̅"/>
                          <m:ctrlPr>
                            <a:rPr lang="en-US" b="0" i="1" smtClean="0">
                              <a:latin typeface="Cambria Math"/>
                            </a:rPr>
                          </m:ctrlPr>
                        </m:accPr>
                        <m:e>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3</m:t>
                              </m:r>
                            </m:sub>
                          </m:sSub>
                        </m:e>
                      </m:acc>
                      <m:sSub>
                        <m:sSubPr>
                          <m:ctrlPr>
                            <a:rPr lang="hi-IN"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3</m:t>
                          </m:r>
                        </m:sub>
                      </m:sSub>
                      <m:acc>
                        <m:accPr>
                          <m:chr m:val="̅"/>
                          <m:ctrlPr>
                            <a:rPr lang="en-US" b="0" i="1" smtClean="0">
                              <a:latin typeface="Cambria Math"/>
                            </a:rPr>
                          </m:ctrlPr>
                        </m:accPr>
                        <m:e>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e>
                      </m:acc>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3</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2</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hi-IN" i="1" smtClean="0">
                              <a:latin typeface="Cambria Math"/>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1 </m:t>
                          </m:r>
                        </m:sub>
                      </m:sSub>
                      <m:r>
                        <a:rPr lang="en-US" b="0" i="1" smtClean="0">
                          <a:latin typeface="Cambria Math" panose="02040503050406030204" pitchFamily="18" charset="0"/>
                        </a:rPr>
                        <m:t>=</m:t>
                      </m:r>
                      <m:acc>
                        <m:accPr>
                          <m:chr m:val="̅"/>
                          <m:ctrlPr>
                            <a:rPr lang="en-US" b="0" i="1" smtClean="0">
                              <a:latin typeface="Cambria Math"/>
                            </a:rPr>
                          </m:ctrlPr>
                        </m:accPr>
                        <m:e>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e>
                      </m:acc>
                      <m:sSub>
                        <m:sSubPr>
                          <m:ctrlPr>
                            <a:rPr lang="hi-IN"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acc>
                        <m:accPr>
                          <m:chr m:val="̅"/>
                          <m:ctrlPr>
                            <a:rPr lang="en-US" b="0" i="1" smtClean="0">
                              <a:latin typeface="Cambria Math"/>
                            </a:rPr>
                          </m:ctrlPr>
                        </m:accPr>
                        <m:e>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e>
                      </m:acc>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1</m:t>
                          </m:r>
                        </m:sub>
                      </m:sSub>
                    </m:oMath>
                  </m:oMathPara>
                </a14:m>
                <a:endParaRPr lang="hi-IN" dirty="0"/>
              </a:p>
            </p:txBody>
          </p:sp>
        </mc:Choice>
        <mc:Fallback xmlns="">
          <p:sp>
            <p:nvSpPr>
              <p:cNvPr id="7" name="TextBox 6">
                <a:extLst>
                  <a:ext uri="{FF2B5EF4-FFF2-40B4-BE49-F238E27FC236}">
                    <a16:creationId xmlns:a16="http://schemas.microsoft.com/office/drawing/2014/main" id="{8C3227D3-C4F9-4C3C-8ED1-B0664D5E147B}"/>
                  </a:ext>
                </a:extLst>
              </p:cNvPr>
              <p:cNvSpPr txBox="1">
                <a:spLocks noRot="1" noChangeAspect="1" noMove="1" noResize="1" noEditPoints="1" noAdjustHandles="1" noChangeArrowheads="1" noChangeShapeType="1" noTextEdit="1"/>
              </p:cNvSpPr>
              <p:nvPr/>
            </p:nvSpPr>
            <p:spPr>
              <a:xfrm>
                <a:off x="4572000" y="5157048"/>
                <a:ext cx="3301865" cy="1200329"/>
              </a:xfrm>
              <a:prstGeom prst="rect">
                <a:avLst/>
              </a:prstGeom>
              <a:blipFill>
                <a:blip r:embed="rId8"/>
                <a:stretch>
                  <a:fillRect b="-1523"/>
                </a:stretch>
              </a:blipFill>
            </p:spPr>
            <p:txBody>
              <a:bodyPr/>
              <a:lstStyle/>
              <a:p>
                <a:r>
                  <a:rPr lang="hi-IN">
                    <a:noFill/>
                  </a:rPr>
                  <a:t> </a:t>
                </a:r>
              </a:p>
            </p:txBody>
          </p:sp>
        </mc:Fallback>
      </mc:AlternateContent>
      <p:pic>
        <p:nvPicPr>
          <p:cNvPr id="12" name="Picture 11">
            <a:extLst>
              <a:ext uri="{FF2B5EF4-FFF2-40B4-BE49-F238E27FC236}">
                <a16:creationId xmlns:a16="http://schemas.microsoft.com/office/drawing/2014/main" xmlns="" id="{320D5752-9D9B-441F-95D7-10AF7B86A965}"/>
              </a:ext>
            </a:extLst>
          </p:cNvPr>
          <p:cNvPicPr>
            <a:picLocks noChangeAspect="1"/>
          </p:cNvPicPr>
          <p:nvPr/>
        </p:nvPicPr>
        <p:blipFill>
          <a:blip r:embed="rId9">
            <a:extLst>
              <a:ext uri="{BEBA8EAE-BF5A-486C-A8C5-ECC9F3942E4B}">
                <a14:imgProps xmlns:a14="http://schemas.microsoft.com/office/drawing/2010/main">
                  <a14:imgLayer r:embed="rId10">
                    <a14:imgEffect>
                      <a14:artisticPhotocopy/>
                    </a14:imgEffect>
                  </a14:imgLayer>
                </a14:imgProps>
              </a:ext>
            </a:extLst>
          </a:blip>
          <a:stretch>
            <a:fillRect/>
          </a:stretch>
        </p:blipFill>
        <p:spPr>
          <a:xfrm>
            <a:off x="6507035" y="2335435"/>
            <a:ext cx="1981372" cy="2187130"/>
          </a:xfrm>
          <a:prstGeom prst="rect">
            <a:avLst/>
          </a:prstGeom>
        </p:spPr>
      </p:pic>
    </p:spTree>
    <p:extLst>
      <p:ext uri="{BB962C8B-B14F-4D97-AF65-F5344CB8AC3E}">
        <p14:creationId xmlns:p14="http://schemas.microsoft.com/office/powerpoint/2010/main" val="2002818747"/>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11" name="TextBox 10">
            <a:extLst>
              <a:ext uri="{FF2B5EF4-FFF2-40B4-BE49-F238E27FC236}">
                <a16:creationId xmlns:a16="http://schemas.microsoft.com/office/drawing/2014/main" xmlns="" id="{0CC90D8B-95AC-424F-96D5-6D5CFF1B2DEB}"/>
              </a:ext>
            </a:extLst>
          </p:cNvPr>
          <p:cNvSpPr txBox="1"/>
          <p:nvPr/>
        </p:nvSpPr>
        <p:spPr>
          <a:xfrm>
            <a:off x="152400" y="1219200"/>
            <a:ext cx="8839200" cy="1200329"/>
          </a:xfrm>
          <a:prstGeom prst="rect">
            <a:avLst/>
          </a:prstGeom>
          <a:noFill/>
        </p:spPr>
        <p:txBody>
          <a:bodyPr wrap="square">
            <a:spAutoFit/>
          </a:bodyPr>
          <a:lstStyle/>
          <a:p>
            <a:pPr algn="just"/>
            <a:r>
              <a:rPr lang="en-US" sz="1800" b="1" i="0" u="none" strike="noStrike" baseline="0" dirty="0">
                <a:solidFill>
                  <a:srgbClr val="000000"/>
                </a:solidFill>
                <a:latin typeface="Arial" panose="020B0604020202020204" pitchFamily="34" charset="0"/>
              </a:rPr>
              <a:t>Priority encoder (74148 8-to-3 line priority encoder)</a:t>
            </a:r>
            <a:r>
              <a:rPr lang="en-US" b="1" i="0" dirty="0">
                <a:effectLst/>
                <a:latin typeface="Open Sans" panose="020B0606030504020204" pitchFamily="34" charset="0"/>
              </a:rPr>
              <a:t>: </a:t>
            </a:r>
          </a:p>
          <a:p>
            <a:pPr algn="just"/>
            <a:r>
              <a:rPr lang="en-US" b="0" i="0" dirty="0">
                <a:effectLst/>
                <a:latin typeface="Nunito" pitchFamily="2" charset="0"/>
              </a:rPr>
              <a:t>The priority encoder is a circuit that executes the priority function. </a:t>
            </a:r>
          </a:p>
          <a:p>
            <a:pPr algn="just"/>
            <a:r>
              <a:rPr lang="en-US" b="0" i="0" dirty="0">
                <a:effectLst/>
                <a:latin typeface="Nunito" pitchFamily="2" charset="0"/>
              </a:rPr>
              <a:t>The logic of the priority encoder is such that </a:t>
            </a:r>
            <a:r>
              <a:rPr lang="en-US" b="1" dirty="0">
                <a:latin typeface="Nunito" pitchFamily="2" charset="0"/>
              </a:rPr>
              <a:t>when </a:t>
            </a:r>
            <a:r>
              <a:rPr lang="en-US" b="1" i="0" dirty="0">
                <a:effectLst/>
                <a:latin typeface="Nunito" pitchFamily="2" charset="0"/>
              </a:rPr>
              <a:t>two or more inputs appear simultaneously</a:t>
            </a:r>
            <a:r>
              <a:rPr lang="en-US" b="0" i="0" dirty="0">
                <a:effectLst/>
                <a:latin typeface="Nunito" pitchFamily="2" charset="0"/>
              </a:rPr>
              <a:t>, the </a:t>
            </a:r>
            <a:r>
              <a:rPr lang="en-US" b="1" i="0" dirty="0">
                <a:effectLst/>
                <a:latin typeface="Nunito" pitchFamily="2" charset="0"/>
              </a:rPr>
              <a:t>input having the largest priority</a:t>
            </a:r>
            <a:r>
              <a:rPr lang="en-US" b="0" i="0" dirty="0">
                <a:effectLst/>
                <a:latin typeface="Nunito" pitchFamily="2" charset="0"/>
              </a:rPr>
              <a:t> will take precedence. </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xmlns="" id="{D760CD65-109F-4689-BC91-3E35E4AA6D78}"/>
                  </a:ext>
                </a:extLst>
              </p:cNvPr>
              <p:cNvGraphicFramePr>
                <a:graphicFrameLocks noGrp="1"/>
              </p:cNvGraphicFramePr>
              <p:nvPr>
                <p:extLst>
                  <p:ext uri="{D42A27DB-BD31-4B8C-83A1-F6EECF244321}">
                    <p14:modId xmlns:p14="http://schemas.microsoft.com/office/powerpoint/2010/main" val="3908745046"/>
                  </p:ext>
                </p:extLst>
              </p:nvPr>
            </p:nvGraphicFramePr>
            <p:xfrm>
              <a:off x="304800" y="2438400"/>
              <a:ext cx="8381999" cy="2864612"/>
            </p:xfrm>
            <a:graphic>
              <a:graphicData uri="http://schemas.openxmlformats.org/drawingml/2006/table">
                <a:tbl>
                  <a:tblPr firstRow="1" bandRow="1">
                    <a:tableStyleId>{5940675A-B579-460E-94D1-54222C63F5DA}</a:tableStyleId>
                  </a:tblPr>
                  <a:tblGrid>
                    <a:gridCol w="776244">
                      <a:extLst>
                        <a:ext uri="{9D8B030D-6E8A-4147-A177-3AD203B41FA5}">
                          <a16:colId xmlns:a16="http://schemas.microsoft.com/office/drawing/2014/main" xmlns="" val="134958773"/>
                        </a:ext>
                      </a:extLst>
                    </a:gridCol>
                    <a:gridCol w="554039">
                      <a:extLst>
                        <a:ext uri="{9D8B030D-6E8A-4147-A177-3AD203B41FA5}">
                          <a16:colId xmlns:a16="http://schemas.microsoft.com/office/drawing/2014/main" xmlns="" val="826321106"/>
                        </a:ext>
                      </a:extLst>
                    </a:gridCol>
                    <a:gridCol w="776244">
                      <a:extLst>
                        <a:ext uri="{9D8B030D-6E8A-4147-A177-3AD203B41FA5}">
                          <a16:colId xmlns:a16="http://schemas.microsoft.com/office/drawing/2014/main" xmlns="" val="1716286195"/>
                        </a:ext>
                      </a:extLst>
                    </a:gridCol>
                    <a:gridCol w="776244">
                      <a:extLst>
                        <a:ext uri="{9D8B030D-6E8A-4147-A177-3AD203B41FA5}">
                          <a16:colId xmlns:a16="http://schemas.microsoft.com/office/drawing/2014/main" xmlns="" val="3079112469"/>
                        </a:ext>
                      </a:extLst>
                    </a:gridCol>
                    <a:gridCol w="776244">
                      <a:extLst>
                        <a:ext uri="{9D8B030D-6E8A-4147-A177-3AD203B41FA5}">
                          <a16:colId xmlns:a16="http://schemas.microsoft.com/office/drawing/2014/main" xmlns="" val="1878572952"/>
                        </a:ext>
                      </a:extLst>
                    </a:gridCol>
                    <a:gridCol w="776244">
                      <a:extLst>
                        <a:ext uri="{9D8B030D-6E8A-4147-A177-3AD203B41FA5}">
                          <a16:colId xmlns:a16="http://schemas.microsoft.com/office/drawing/2014/main" xmlns="" val="720429049"/>
                        </a:ext>
                      </a:extLst>
                    </a:gridCol>
                    <a:gridCol w="1736941">
                      <a:extLst>
                        <a:ext uri="{9D8B030D-6E8A-4147-A177-3AD203B41FA5}">
                          <a16:colId xmlns:a16="http://schemas.microsoft.com/office/drawing/2014/main" xmlns="" val="1967559440"/>
                        </a:ext>
                      </a:extLst>
                    </a:gridCol>
                    <a:gridCol w="2209799">
                      <a:extLst>
                        <a:ext uri="{9D8B030D-6E8A-4147-A177-3AD203B41FA5}">
                          <a16:colId xmlns:a16="http://schemas.microsoft.com/office/drawing/2014/main" xmlns="" val="2103143410"/>
                        </a:ext>
                      </a:extLst>
                    </a:gridCol>
                  </a:tblGrid>
                  <a:tr h="370840">
                    <a:tc gridSpan="4">
                      <a:txBody>
                        <a:bodyPr/>
                        <a:lstStyle/>
                        <a:p>
                          <a:pPr algn="ctr"/>
                          <a:r>
                            <a:rPr lang="en-US" sz="1600" dirty="0"/>
                            <a:t>Inputs</a:t>
                          </a:r>
                          <a:endParaRPr lang="hi-IN" sz="1600" dirty="0"/>
                        </a:p>
                      </a:txBody>
                      <a:tcPr/>
                    </a:tc>
                    <a:tc hMerge="1">
                      <a:txBody>
                        <a:bodyPr/>
                        <a:lstStyle/>
                        <a:p>
                          <a:endParaRPr lang="hi-IN" dirty="0"/>
                        </a:p>
                      </a:txBody>
                      <a:tcPr/>
                    </a:tc>
                    <a:tc hMerge="1">
                      <a:txBody>
                        <a:bodyPr/>
                        <a:lstStyle/>
                        <a:p>
                          <a:endParaRPr lang="hi-IN" dirty="0"/>
                        </a:p>
                      </a:txBody>
                      <a:tcPr/>
                    </a:tc>
                    <a:tc hMerge="1">
                      <a:txBody>
                        <a:bodyPr/>
                        <a:lstStyle/>
                        <a:p>
                          <a:endParaRPr lang="hi-IN" dirty="0"/>
                        </a:p>
                      </a:txBody>
                      <a:tcPr/>
                    </a:tc>
                    <a:tc gridSpan="3">
                      <a:txBody>
                        <a:bodyPr/>
                        <a:lstStyle/>
                        <a:p>
                          <a:pPr algn="ctr"/>
                          <a:r>
                            <a:rPr lang="en-US" sz="1600" dirty="0"/>
                            <a:t>Outputs</a:t>
                          </a:r>
                          <a:endParaRPr lang="hi-IN" sz="1600" dirty="0"/>
                        </a:p>
                      </a:txBody>
                      <a:tcPr/>
                    </a:tc>
                    <a:tc hMerge="1">
                      <a:txBody>
                        <a:bodyPr/>
                        <a:lstStyle/>
                        <a:p>
                          <a:endParaRPr lang="hi-IN" dirty="0"/>
                        </a:p>
                      </a:txBody>
                      <a:tcPr/>
                    </a:tc>
                    <a:tc hMerge="1">
                      <a:txBody>
                        <a:bodyPr/>
                        <a:lstStyle/>
                        <a:p>
                          <a:endParaRPr lang="hi-IN" dirty="0"/>
                        </a:p>
                      </a:txBody>
                      <a:tcPr/>
                    </a:tc>
                    <a:tc>
                      <a:txBody>
                        <a:bodyPr/>
                        <a:lstStyle/>
                        <a:p>
                          <a:pPr algn="ctr"/>
                          <a:r>
                            <a:rPr lang="en-US" sz="1600" dirty="0"/>
                            <a:t>Boolean Function</a:t>
                          </a:r>
                          <a:endParaRPr lang="hi-IN" sz="1600" dirty="0"/>
                        </a:p>
                      </a:txBody>
                      <a:tcPr/>
                    </a:tc>
                    <a:extLst>
                      <a:ext uri="{0D108BD9-81ED-4DB2-BD59-A6C34878D82A}">
                        <a16:rowId xmlns:a16="http://schemas.microsoft.com/office/drawing/2014/main" xmlns="" val="852041478"/>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hi-IN" sz="160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0</m:t>
                                    </m:r>
                                  </m:sub>
                                </m:sSub>
                              </m:oMath>
                            </m:oMathPara>
                          </a14:m>
                          <a:endParaRPr lang="hi-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hi-IN" sz="160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1</m:t>
                                    </m:r>
                                  </m:sub>
                                </m:sSub>
                              </m:oMath>
                            </m:oMathPara>
                          </a14:m>
                          <a:endParaRPr lang="hi-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hi-IN" sz="160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2</m:t>
                                    </m:r>
                                  </m:sub>
                                </m:sSub>
                              </m:oMath>
                            </m:oMathPara>
                          </a14:m>
                          <a:endParaRPr lang="hi-IN"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hi-IN" sz="160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3</m:t>
                                    </m:r>
                                  </m:sub>
                                </m:sSub>
                              </m:oMath>
                            </m:oMathPara>
                          </a14:m>
                          <a:endParaRPr lang="hi-IN" sz="16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𝑋</m:t>
                                </m:r>
                              </m:oMath>
                            </m:oMathPara>
                          </a14:m>
                          <a:endParaRPr lang="hi-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𝑌</m:t>
                                </m:r>
                              </m:oMath>
                            </m:oMathPara>
                          </a14:m>
                          <a:endParaRPr lang="hi-IN" sz="1600" dirty="0"/>
                        </a:p>
                        <a:p>
                          <a:pPr algn="ctr"/>
                          <a:endParaRPr lang="hi-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𝐼𝑆𝑇</m:t>
                                </m:r>
                              </m:oMath>
                            </m:oMathPara>
                          </a14:m>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(Interrupt Status)</a:t>
                          </a:r>
                          <a:endParaRPr lang="hi-IN" sz="1600" dirty="0"/>
                        </a:p>
                      </a:txBody>
                      <a:tcPr/>
                    </a:tc>
                    <a:tc>
                      <a:txBody>
                        <a:bodyPr/>
                        <a:lstStyle/>
                        <a:p>
                          <a:pPr algn="ctr"/>
                          <a:endParaRPr lang="hi-IN" sz="1600" dirty="0"/>
                        </a:p>
                      </a:txBody>
                      <a:tcPr/>
                    </a:tc>
                    <a:extLst>
                      <a:ext uri="{0D108BD9-81ED-4DB2-BD59-A6C34878D82A}">
                        <a16:rowId xmlns:a16="http://schemas.microsoft.com/office/drawing/2014/main" xmlns="" val="1303948218"/>
                      </a:ext>
                    </a:extLst>
                  </a:tr>
                  <a:tr h="0">
                    <a:tc>
                      <a:txBody>
                        <a:bodyPr/>
                        <a:lstStyle/>
                        <a:p>
                          <a:pPr algn="ctr"/>
                          <a:r>
                            <a:rPr lang="en-US" sz="1600" dirty="0"/>
                            <a:t>1</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endParaRPr lang="hi-IN" sz="1600" dirty="0"/>
                        </a:p>
                      </a:txBody>
                      <a:tcPr/>
                    </a:tc>
                    <a:extLst>
                      <a:ext uri="{0D108BD9-81ED-4DB2-BD59-A6C34878D82A}">
                        <a16:rowId xmlns:a16="http://schemas.microsoft.com/office/drawing/2014/main" xmlns="" val="3559518781"/>
                      </a:ext>
                    </a:extLst>
                  </a:tr>
                  <a:tr h="282993">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1</a:t>
                          </a:r>
                          <a:endParaRPr lang="hi-IN"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𝑋</m:t>
                                </m:r>
                                <m:r>
                                  <a:rPr lang="en-US" sz="1600" b="0" smtClean="0">
                                    <a:latin typeface="Cambria Math" panose="02040503050406030204" pitchFamily="18" charset="0"/>
                                  </a:rPr>
                                  <m:t>=</m:t>
                                </m:r>
                                <m:acc>
                                  <m:accPr>
                                    <m:chr m:val="̅"/>
                                    <m:ctrlPr>
                                      <a:rPr lang="en-US" sz="1600" b="0" i="1" smtClean="0">
                                        <a:latin typeface="Cambria Math"/>
                                      </a:rPr>
                                    </m:ctrlPr>
                                  </m:accPr>
                                  <m:e>
                                    <m:sSub>
                                      <m:sSubPr>
                                        <m:ctrlPr>
                                          <a:rPr lang="en-US" sz="1600" b="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0</m:t>
                                        </m:r>
                                      </m:sub>
                                    </m:sSub>
                                  </m:e>
                                </m:acc>
                                <m:acc>
                                  <m:accPr>
                                    <m:chr m:val="̅"/>
                                    <m:ctrlPr>
                                      <a:rPr lang="en-US" sz="1600" b="0" i="1" smtClean="0">
                                        <a:latin typeface="Cambria Math"/>
                                      </a:rPr>
                                    </m:ctrlPr>
                                  </m:accPr>
                                  <m:e>
                                    <m:sSub>
                                      <m:sSubPr>
                                        <m:ctrlPr>
                                          <a:rPr lang="en-US" sz="1600" b="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1</m:t>
                                        </m:r>
                                      </m:sub>
                                    </m:sSub>
                                  </m:e>
                                </m:acc>
                              </m:oMath>
                            </m:oMathPara>
                          </a14:m>
                          <a:endParaRPr lang="hi-IN" sz="1600" dirty="0"/>
                        </a:p>
                      </a:txBody>
                      <a:tcPr/>
                    </a:tc>
                    <a:extLst>
                      <a:ext uri="{0D108BD9-81ED-4DB2-BD59-A6C34878D82A}">
                        <a16:rowId xmlns:a16="http://schemas.microsoft.com/office/drawing/2014/main" xmlns="" val="3063036809"/>
                      </a:ext>
                    </a:extLst>
                  </a:tr>
                  <a:tr h="222033">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𝑋</m:t>
                                </m:r>
                                <m:r>
                                  <a:rPr lang="en-US" sz="1600" b="0" smtClean="0">
                                    <a:latin typeface="Cambria Math" panose="02040503050406030204" pitchFamily="18" charset="0"/>
                                  </a:rPr>
                                  <m:t>=</m:t>
                                </m:r>
                                <m:acc>
                                  <m:accPr>
                                    <m:chr m:val="̅"/>
                                    <m:ctrlPr>
                                      <a:rPr lang="en-US" sz="1600" b="0" i="1" smtClean="0">
                                        <a:latin typeface="Cambria Math"/>
                                      </a:rPr>
                                    </m:ctrlPr>
                                  </m:accPr>
                                  <m:e>
                                    <m:sSub>
                                      <m:sSubPr>
                                        <m:ctrlPr>
                                          <a:rPr lang="en-US" sz="1600" b="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0</m:t>
                                        </m:r>
                                      </m:sub>
                                    </m:sSub>
                                  </m:e>
                                </m:acc>
                                <m:acc>
                                  <m:accPr>
                                    <m:chr m:val="̅"/>
                                    <m:ctrlPr>
                                      <a:rPr lang="en-US" sz="1600" b="0" i="1" smtClean="0">
                                        <a:latin typeface="Cambria Math"/>
                                      </a:rPr>
                                    </m:ctrlPr>
                                  </m:accPr>
                                  <m:e>
                                    <m:sSub>
                                      <m:sSubPr>
                                        <m:ctrlPr>
                                          <a:rPr lang="en-US" sz="1600" b="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1</m:t>
                                        </m:r>
                                      </m:sub>
                                    </m:sSub>
                                  </m:e>
                                </m:acc>
                                <m:r>
                                  <a:rPr lang="en-US" sz="1600" b="0" smtClean="0">
                                    <a:latin typeface="Cambria Math" panose="02040503050406030204" pitchFamily="18" charset="0"/>
                                  </a:rPr>
                                  <m:t>+</m:t>
                                </m:r>
                                <m:acc>
                                  <m:accPr>
                                    <m:chr m:val="̅"/>
                                    <m:ctrlPr>
                                      <a:rPr lang="en-US" sz="1600" b="0" i="1" smtClean="0">
                                        <a:latin typeface="Cambria Math"/>
                                      </a:rPr>
                                    </m:ctrlPr>
                                  </m:accPr>
                                  <m:e>
                                    <m:sSub>
                                      <m:sSubPr>
                                        <m:ctrlPr>
                                          <a:rPr lang="en-US" sz="1600" b="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0</m:t>
                                        </m:r>
                                      </m:sub>
                                    </m:sSub>
                                  </m:e>
                                </m:acc>
                                <m:acc>
                                  <m:accPr>
                                    <m:chr m:val="̅"/>
                                    <m:ctrlPr>
                                      <a:rPr lang="en-US" sz="1600" b="0" i="1" smtClean="0">
                                        <a:latin typeface="Cambria Math"/>
                                      </a:rPr>
                                    </m:ctrlPr>
                                  </m:accPr>
                                  <m:e>
                                    <m:sSub>
                                      <m:sSubPr>
                                        <m:ctrlPr>
                                          <a:rPr lang="en-US" sz="1600" b="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2</m:t>
                                        </m:r>
                                      </m:sub>
                                    </m:sSub>
                                  </m:e>
                                </m:acc>
                              </m:oMath>
                            </m:oMathPara>
                          </a14:m>
                          <a:endParaRPr lang="hi-IN" sz="1600" dirty="0"/>
                        </a:p>
                      </a:txBody>
                      <a:tcPr/>
                    </a:tc>
                    <a:extLst>
                      <a:ext uri="{0D108BD9-81ED-4DB2-BD59-A6C34878D82A}">
                        <a16:rowId xmlns:a16="http://schemas.microsoft.com/office/drawing/2014/main" xmlns="" val="694270290"/>
                      </a:ext>
                    </a:extLst>
                  </a:tr>
                  <a:tr h="313473">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1</a:t>
                          </a:r>
                          <a:endParaRPr lang="hi-IN"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sz="1600" b="0" i="1" smtClean="0">
                                        <a:latin typeface="Cambria Math"/>
                                      </a:rPr>
                                    </m:ctrlPr>
                                  </m:dPr>
                                  <m:e>
                                    <m:r>
                                      <a:rPr lang="en-US" sz="1600" b="0" smtClean="0">
                                        <a:latin typeface="Cambria Math" panose="02040503050406030204" pitchFamily="18" charset="0"/>
                                      </a:rPr>
                                      <m:t>𝐼𝑆𝑇</m:t>
                                    </m:r>
                                  </m:e>
                                </m:d>
                                <m:r>
                                  <a:rPr lang="en-US" sz="1600" b="0" smtClean="0">
                                    <a:latin typeface="Cambria Math" panose="02040503050406030204" pitchFamily="18" charset="0"/>
                                  </a:rPr>
                                  <m:t>=</m:t>
                                </m:r>
                                <m:sSub>
                                  <m:sSubPr>
                                    <m:ctrlPr>
                                      <a:rPr lang="en-US" sz="1600" b="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0</m:t>
                                    </m:r>
                                  </m:sub>
                                </m:sSub>
                                <m:r>
                                  <a:rPr lang="en-US" sz="1600" b="0" smtClean="0">
                                    <a:latin typeface="Cambria Math" panose="02040503050406030204" pitchFamily="18" charset="0"/>
                                  </a:rPr>
                                  <m:t>+</m:t>
                                </m:r>
                                <m:sSub>
                                  <m:sSubPr>
                                    <m:ctrlPr>
                                      <a:rPr lang="en-US" sz="1600" b="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1</m:t>
                                    </m:r>
                                  </m:sub>
                                </m:sSub>
                                <m:r>
                                  <a:rPr lang="en-US" sz="1600" b="0" smtClean="0">
                                    <a:latin typeface="Cambria Math" panose="02040503050406030204" pitchFamily="18" charset="0"/>
                                  </a:rPr>
                                  <m:t>+</m:t>
                                </m:r>
                                <m:sSub>
                                  <m:sSubPr>
                                    <m:ctrlPr>
                                      <a:rPr lang="en-US" sz="1600" b="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2</m:t>
                                    </m:r>
                                  </m:sub>
                                </m:sSub>
                                <m:r>
                                  <a:rPr lang="en-US" sz="1600" b="0" smtClean="0">
                                    <a:latin typeface="Cambria Math" panose="02040503050406030204" pitchFamily="18" charset="0"/>
                                  </a:rPr>
                                  <m:t>+</m:t>
                                </m:r>
                                <m:sSub>
                                  <m:sSubPr>
                                    <m:ctrlPr>
                                      <a:rPr lang="en-US" sz="1600" b="0" i="1" smtClean="0">
                                        <a:latin typeface="Cambria Math"/>
                                      </a:rPr>
                                    </m:ctrlPr>
                                  </m:sSubPr>
                                  <m:e>
                                    <m:r>
                                      <a:rPr lang="en-US" sz="1600" b="0" smtClean="0">
                                        <a:latin typeface="Cambria Math" panose="02040503050406030204" pitchFamily="18" charset="0"/>
                                      </a:rPr>
                                      <m:t>𝐼</m:t>
                                    </m:r>
                                  </m:e>
                                  <m:sub>
                                    <m:r>
                                      <a:rPr lang="en-US" sz="1600" b="0" smtClean="0">
                                        <a:latin typeface="Cambria Math" panose="02040503050406030204" pitchFamily="18" charset="0"/>
                                      </a:rPr>
                                      <m:t>3</m:t>
                                    </m:r>
                                  </m:sub>
                                </m:sSub>
                              </m:oMath>
                            </m:oMathPara>
                          </a14:m>
                          <a:endParaRPr lang="hi-IN" sz="1600" dirty="0"/>
                        </a:p>
                      </a:txBody>
                      <a:tcPr/>
                    </a:tc>
                    <a:extLst>
                      <a:ext uri="{0D108BD9-81ED-4DB2-BD59-A6C34878D82A}">
                        <a16:rowId xmlns:a16="http://schemas.microsoft.com/office/drawing/2014/main" xmlns="" val="52529041"/>
                      </a:ext>
                    </a:extLst>
                  </a:tr>
                  <a:tr h="176313">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0</a:t>
                          </a:r>
                          <a:endParaRPr lang="hi-IN" sz="1600" dirty="0"/>
                        </a:p>
                      </a:txBody>
                      <a:tcPr/>
                    </a:tc>
                    <a:tc>
                      <a:txBody>
                        <a:bodyPr/>
                        <a:lstStyle/>
                        <a:p>
                          <a:pPr algn="ctr"/>
                          <a:endParaRPr lang="hi-IN" sz="1600" dirty="0"/>
                        </a:p>
                      </a:txBody>
                      <a:tcPr/>
                    </a:tc>
                    <a:extLst>
                      <a:ext uri="{0D108BD9-81ED-4DB2-BD59-A6C34878D82A}">
                        <a16:rowId xmlns:a16="http://schemas.microsoft.com/office/drawing/2014/main" xmlns="" val="3537053102"/>
                      </a:ext>
                    </a:extLst>
                  </a:tr>
                </a:tbl>
              </a:graphicData>
            </a:graphic>
          </p:graphicFrame>
        </mc:Choice>
        <mc:Fallback xmlns="">
          <p:graphicFrame>
            <p:nvGraphicFramePr>
              <p:cNvPr id="4" name="Table 4">
                <a:extLst>
                  <a:ext uri="{FF2B5EF4-FFF2-40B4-BE49-F238E27FC236}">
                    <a16:creationId xmlns:a16="http://schemas.microsoft.com/office/drawing/2014/main" id="{D760CD65-109F-4689-BC91-3E35E4AA6D78}"/>
                  </a:ext>
                </a:extLst>
              </p:cNvPr>
              <p:cNvGraphicFramePr>
                <a:graphicFrameLocks noGrp="1"/>
              </p:cNvGraphicFramePr>
              <p:nvPr>
                <p:extLst>
                  <p:ext uri="{D42A27DB-BD31-4B8C-83A1-F6EECF244321}">
                    <p14:modId xmlns:p14="http://schemas.microsoft.com/office/powerpoint/2010/main" val="3908745046"/>
                  </p:ext>
                </p:extLst>
              </p:nvPr>
            </p:nvGraphicFramePr>
            <p:xfrm>
              <a:off x="304800" y="2438400"/>
              <a:ext cx="8381999" cy="2864612"/>
            </p:xfrm>
            <a:graphic>
              <a:graphicData uri="http://schemas.openxmlformats.org/drawingml/2006/table">
                <a:tbl>
                  <a:tblPr firstRow="1" bandRow="1">
                    <a:tableStyleId>{5940675A-B579-460E-94D1-54222C63F5DA}</a:tableStyleId>
                  </a:tblPr>
                  <a:tblGrid>
                    <a:gridCol w="776244">
                      <a:extLst>
                        <a:ext uri="{9D8B030D-6E8A-4147-A177-3AD203B41FA5}">
                          <a16:colId xmlns:a16="http://schemas.microsoft.com/office/drawing/2014/main" val="134958773"/>
                        </a:ext>
                      </a:extLst>
                    </a:gridCol>
                    <a:gridCol w="554039">
                      <a:extLst>
                        <a:ext uri="{9D8B030D-6E8A-4147-A177-3AD203B41FA5}">
                          <a16:colId xmlns:a16="http://schemas.microsoft.com/office/drawing/2014/main" val="826321106"/>
                        </a:ext>
                      </a:extLst>
                    </a:gridCol>
                    <a:gridCol w="776244">
                      <a:extLst>
                        <a:ext uri="{9D8B030D-6E8A-4147-A177-3AD203B41FA5}">
                          <a16:colId xmlns:a16="http://schemas.microsoft.com/office/drawing/2014/main" val="1716286195"/>
                        </a:ext>
                      </a:extLst>
                    </a:gridCol>
                    <a:gridCol w="776244">
                      <a:extLst>
                        <a:ext uri="{9D8B030D-6E8A-4147-A177-3AD203B41FA5}">
                          <a16:colId xmlns:a16="http://schemas.microsoft.com/office/drawing/2014/main" val="3079112469"/>
                        </a:ext>
                      </a:extLst>
                    </a:gridCol>
                    <a:gridCol w="776244">
                      <a:extLst>
                        <a:ext uri="{9D8B030D-6E8A-4147-A177-3AD203B41FA5}">
                          <a16:colId xmlns:a16="http://schemas.microsoft.com/office/drawing/2014/main" val="1878572952"/>
                        </a:ext>
                      </a:extLst>
                    </a:gridCol>
                    <a:gridCol w="776244">
                      <a:extLst>
                        <a:ext uri="{9D8B030D-6E8A-4147-A177-3AD203B41FA5}">
                          <a16:colId xmlns:a16="http://schemas.microsoft.com/office/drawing/2014/main" val="720429049"/>
                        </a:ext>
                      </a:extLst>
                    </a:gridCol>
                    <a:gridCol w="1736941">
                      <a:extLst>
                        <a:ext uri="{9D8B030D-6E8A-4147-A177-3AD203B41FA5}">
                          <a16:colId xmlns:a16="http://schemas.microsoft.com/office/drawing/2014/main" val="1967559440"/>
                        </a:ext>
                      </a:extLst>
                    </a:gridCol>
                    <a:gridCol w="2209799">
                      <a:extLst>
                        <a:ext uri="{9D8B030D-6E8A-4147-A177-3AD203B41FA5}">
                          <a16:colId xmlns:a16="http://schemas.microsoft.com/office/drawing/2014/main" val="2103143410"/>
                        </a:ext>
                      </a:extLst>
                    </a:gridCol>
                  </a:tblGrid>
                  <a:tr h="370840">
                    <a:tc gridSpan="4">
                      <a:txBody>
                        <a:bodyPr/>
                        <a:lstStyle/>
                        <a:p>
                          <a:pPr algn="ctr"/>
                          <a:r>
                            <a:rPr lang="en-US" sz="1600" dirty="0"/>
                            <a:t>Inputs</a:t>
                          </a:r>
                          <a:endParaRPr lang="hi-IN" sz="1600" dirty="0"/>
                        </a:p>
                      </a:txBody>
                      <a:tcPr/>
                    </a:tc>
                    <a:tc hMerge="1">
                      <a:txBody>
                        <a:bodyPr/>
                        <a:lstStyle/>
                        <a:p>
                          <a:endParaRPr lang="hi-IN" dirty="0"/>
                        </a:p>
                      </a:txBody>
                      <a:tcPr/>
                    </a:tc>
                    <a:tc hMerge="1">
                      <a:txBody>
                        <a:bodyPr/>
                        <a:lstStyle/>
                        <a:p>
                          <a:endParaRPr lang="hi-IN" dirty="0"/>
                        </a:p>
                      </a:txBody>
                      <a:tcPr/>
                    </a:tc>
                    <a:tc hMerge="1">
                      <a:txBody>
                        <a:bodyPr/>
                        <a:lstStyle/>
                        <a:p>
                          <a:endParaRPr lang="hi-IN" dirty="0"/>
                        </a:p>
                      </a:txBody>
                      <a:tcPr/>
                    </a:tc>
                    <a:tc gridSpan="3">
                      <a:txBody>
                        <a:bodyPr/>
                        <a:lstStyle/>
                        <a:p>
                          <a:pPr algn="ctr"/>
                          <a:r>
                            <a:rPr lang="en-US" sz="1600" dirty="0"/>
                            <a:t>Outputs</a:t>
                          </a:r>
                          <a:endParaRPr lang="hi-IN" sz="1600" dirty="0"/>
                        </a:p>
                      </a:txBody>
                      <a:tcPr/>
                    </a:tc>
                    <a:tc hMerge="1">
                      <a:txBody>
                        <a:bodyPr/>
                        <a:lstStyle/>
                        <a:p>
                          <a:endParaRPr lang="hi-IN" dirty="0"/>
                        </a:p>
                      </a:txBody>
                      <a:tcPr/>
                    </a:tc>
                    <a:tc hMerge="1">
                      <a:txBody>
                        <a:bodyPr/>
                        <a:lstStyle/>
                        <a:p>
                          <a:endParaRPr lang="hi-IN" dirty="0"/>
                        </a:p>
                      </a:txBody>
                      <a:tcPr/>
                    </a:tc>
                    <a:tc>
                      <a:txBody>
                        <a:bodyPr/>
                        <a:lstStyle/>
                        <a:p>
                          <a:pPr algn="ctr"/>
                          <a:r>
                            <a:rPr lang="en-US" sz="1600" dirty="0"/>
                            <a:t>Boolean Function</a:t>
                          </a:r>
                          <a:endParaRPr lang="hi-IN" sz="1600" dirty="0"/>
                        </a:p>
                      </a:txBody>
                      <a:tcPr/>
                    </a:tc>
                    <a:extLst>
                      <a:ext uri="{0D108BD9-81ED-4DB2-BD59-A6C34878D82A}">
                        <a16:rowId xmlns:a16="http://schemas.microsoft.com/office/drawing/2014/main" val="852041478"/>
                      </a:ext>
                    </a:extLst>
                  </a:tr>
                  <a:tr h="579120">
                    <a:tc>
                      <a:txBody>
                        <a:bodyPr/>
                        <a:lstStyle/>
                        <a:p>
                          <a:endParaRPr lang="hi-IN"/>
                        </a:p>
                      </a:txBody>
                      <a:tcPr>
                        <a:blipFill>
                          <a:blip r:embed="rId4"/>
                          <a:stretch>
                            <a:fillRect l="-1575" t="-68421" r="-985039" b="-344211"/>
                          </a:stretch>
                        </a:blipFill>
                      </a:tcPr>
                    </a:tc>
                    <a:tc>
                      <a:txBody>
                        <a:bodyPr/>
                        <a:lstStyle/>
                        <a:p>
                          <a:endParaRPr lang="hi-IN"/>
                        </a:p>
                      </a:txBody>
                      <a:tcPr>
                        <a:blipFill>
                          <a:blip r:embed="rId4"/>
                          <a:stretch>
                            <a:fillRect l="-141758" t="-68421" r="-1274725" b="-344211"/>
                          </a:stretch>
                        </a:blipFill>
                      </a:tcPr>
                    </a:tc>
                    <a:tc>
                      <a:txBody>
                        <a:bodyPr/>
                        <a:lstStyle/>
                        <a:p>
                          <a:endParaRPr lang="hi-IN"/>
                        </a:p>
                      </a:txBody>
                      <a:tcPr>
                        <a:blipFill>
                          <a:blip r:embed="rId4"/>
                          <a:stretch>
                            <a:fillRect l="-171875" t="-68421" r="-806250" b="-344211"/>
                          </a:stretch>
                        </a:blipFill>
                      </a:tcPr>
                    </a:tc>
                    <a:tc>
                      <a:txBody>
                        <a:bodyPr/>
                        <a:lstStyle/>
                        <a:p>
                          <a:endParaRPr lang="hi-IN"/>
                        </a:p>
                      </a:txBody>
                      <a:tcPr>
                        <a:blipFill>
                          <a:blip r:embed="rId4"/>
                          <a:stretch>
                            <a:fillRect l="-274016" t="-68421" r="-712598" b="-344211"/>
                          </a:stretch>
                        </a:blipFill>
                      </a:tcPr>
                    </a:tc>
                    <a:tc>
                      <a:txBody>
                        <a:bodyPr/>
                        <a:lstStyle/>
                        <a:p>
                          <a:endParaRPr lang="hi-IN"/>
                        </a:p>
                      </a:txBody>
                      <a:tcPr>
                        <a:blipFill>
                          <a:blip r:embed="rId4"/>
                          <a:stretch>
                            <a:fillRect l="-374016" t="-68421" r="-612598" b="-344211"/>
                          </a:stretch>
                        </a:blipFill>
                      </a:tcPr>
                    </a:tc>
                    <a:tc>
                      <a:txBody>
                        <a:bodyPr/>
                        <a:lstStyle/>
                        <a:p>
                          <a:endParaRPr lang="hi-IN"/>
                        </a:p>
                      </a:txBody>
                      <a:tcPr>
                        <a:blipFill>
                          <a:blip r:embed="rId4"/>
                          <a:stretch>
                            <a:fillRect l="-470313" t="-68421" r="-507813" b="-344211"/>
                          </a:stretch>
                        </a:blipFill>
                      </a:tcPr>
                    </a:tc>
                    <a:tc>
                      <a:txBody>
                        <a:bodyPr/>
                        <a:lstStyle/>
                        <a:p>
                          <a:endParaRPr lang="hi-IN"/>
                        </a:p>
                      </a:txBody>
                      <a:tcPr>
                        <a:blipFill>
                          <a:blip r:embed="rId4"/>
                          <a:stretch>
                            <a:fillRect l="-256140" t="-68421" r="-128070" b="-344211"/>
                          </a:stretch>
                        </a:blipFill>
                      </a:tcPr>
                    </a:tc>
                    <a:tc>
                      <a:txBody>
                        <a:bodyPr/>
                        <a:lstStyle/>
                        <a:p>
                          <a:pPr algn="ctr"/>
                          <a:endParaRPr lang="hi-IN" sz="1600" dirty="0"/>
                        </a:p>
                      </a:txBody>
                      <a:tcPr/>
                    </a:tc>
                    <a:extLst>
                      <a:ext uri="{0D108BD9-81ED-4DB2-BD59-A6C34878D82A}">
                        <a16:rowId xmlns:a16="http://schemas.microsoft.com/office/drawing/2014/main" val="1303948218"/>
                      </a:ext>
                    </a:extLst>
                  </a:tr>
                  <a:tr h="335280">
                    <a:tc>
                      <a:txBody>
                        <a:bodyPr/>
                        <a:lstStyle/>
                        <a:p>
                          <a:pPr algn="ctr"/>
                          <a:r>
                            <a:rPr lang="en-US" sz="1600" dirty="0"/>
                            <a:t>1</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endParaRPr lang="hi-IN" sz="1600" dirty="0"/>
                        </a:p>
                      </a:txBody>
                      <a:tcPr/>
                    </a:tc>
                    <a:extLst>
                      <a:ext uri="{0D108BD9-81ED-4DB2-BD59-A6C34878D82A}">
                        <a16:rowId xmlns:a16="http://schemas.microsoft.com/office/drawing/2014/main" val="3559518781"/>
                      </a:ext>
                    </a:extLst>
                  </a:tr>
                  <a:tr h="335280">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1</a:t>
                          </a:r>
                          <a:endParaRPr lang="hi-IN" sz="1600" dirty="0"/>
                        </a:p>
                      </a:txBody>
                      <a:tcPr/>
                    </a:tc>
                    <a:tc>
                      <a:txBody>
                        <a:bodyPr/>
                        <a:lstStyle/>
                        <a:p>
                          <a:endParaRPr lang="hi-IN"/>
                        </a:p>
                      </a:txBody>
                      <a:tcPr>
                        <a:blipFill>
                          <a:blip r:embed="rId4"/>
                          <a:stretch>
                            <a:fillRect l="-280387" t="-390909" r="-829" b="-394545"/>
                          </a:stretch>
                        </a:blipFill>
                      </a:tcPr>
                    </a:tc>
                    <a:extLst>
                      <a:ext uri="{0D108BD9-81ED-4DB2-BD59-A6C34878D82A}">
                        <a16:rowId xmlns:a16="http://schemas.microsoft.com/office/drawing/2014/main" val="3063036809"/>
                      </a:ext>
                    </a:extLst>
                  </a:tr>
                  <a:tr h="335280">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endParaRPr lang="hi-IN"/>
                        </a:p>
                      </a:txBody>
                      <a:tcPr>
                        <a:blipFill>
                          <a:blip r:embed="rId4"/>
                          <a:stretch>
                            <a:fillRect l="-280387" t="-490909" r="-829" b="-294545"/>
                          </a:stretch>
                        </a:blipFill>
                      </a:tcPr>
                    </a:tc>
                    <a:extLst>
                      <a:ext uri="{0D108BD9-81ED-4DB2-BD59-A6C34878D82A}">
                        <a16:rowId xmlns:a16="http://schemas.microsoft.com/office/drawing/2014/main" val="694270290"/>
                      </a:ext>
                    </a:extLst>
                  </a:tr>
                  <a:tr h="573532">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1</a:t>
                          </a:r>
                          <a:endParaRPr lang="hi-IN" sz="1600" dirty="0"/>
                        </a:p>
                      </a:txBody>
                      <a:tcPr/>
                    </a:tc>
                    <a:tc>
                      <a:txBody>
                        <a:bodyPr/>
                        <a:lstStyle/>
                        <a:p>
                          <a:pPr algn="ctr"/>
                          <a:r>
                            <a:rPr lang="en-US" sz="1600" dirty="0"/>
                            <a:t>1</a:t>
                          </a:r>
                          <a:endParaRPr lang="hi-IN" sz="1600" dirty="0"/>
                        </a:p>
                      </a:txBody>
                      <a:tcPr/>
                    </a:tc>
                    <a:tc>
                      <a:txBody>
                        <a:bodyPr/>
                        <a:lstStyle/>
                        <a:p>
                          <a:endParaRPr lang="hi-IN"/>
                        </a:p>
                      </a:txBody>
                      <a:tcPr>
                        <a:blipFill>
                          <a:blip r:embed="rId4"/>
                          <a:stretch>
                            <a:fillRect l="-280387" t="-345745" r="-829" b="-72340"/>
                          </a:stretch>
                        </a:blipFill>
                      </a:tcPr>
                    </a:tc>
                    <a:extLst>
                      <a:ext uri="{0D108BD9-81ED-4DB2-BD59-A6C34878D82A}">
                        <a16:rowId xmlns:a16="http://schemas.microsoft.com/office/drawing/2014/main" val="52529041"/>
                      </a:ext>
                    </a:extLst>
                  </a:tr>
                  <a:tr h="335280">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0</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X</a:t>
                          </a:r>
                          <a:endParaRPr lang="hi-IN" sz="1600" dirty="0"/>
                        </a:p>
                      </a:txBody>
                      <a:tcPr/>
                    </a:tc>
                    <a:tc>
                      <a:txBody>
                        <a:bodyPr/>
                        <a:lstStyle/>
                        <a:p>
                          <a:pPr algn="ctr"/>
                          <a:r>
                            <a:rPr lang="en-US" sz="1600" dirty="0"/>
                            <a:t>0</a:t>
                          </a:r>
                          <a:endParaRPr lang="hi-IN" sz="1600" dirty="0"/>
                        </a:p>
                      </a:txBody>
                      <a:tcPr/>
                    </a:tc>
                    <a:tc>
                      <a:txBody>
                        <a:bodyPr/>
                        <a:lstStyle/>
                        <a:p>
                          <a:pPr algn="ctr"/>
                          <a:endParaRPr lang="hi-IN" sz="1600" dirty="0"/>
                        </a:p>
                      </a:txBody>
                      <a:tcPr/>
                    </a:tc>
                    <a:extLst>
                      <a:ext uri="{0D108BD9-81ED-4DB2-BD59-A6C34878D82A}">
                        <a16:rowId xmlns:a16="http://schemas.microsoft.com/office/drawing/2014/main" val="3537053102"/>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C4E0C21F-9A33-412E-A7FC-50A6767D3889}"/>
                  </a:ext>
                </a:extLst>
              </p:cNvPr>
              <p:cNvSpPr txBox="1"/>
              <p:nvPr/>
            </p:nvSpPr>
            <p:spPr>
              <a:xfrm>
                <a:off x="228600" y="5429071"/>
                <a:ext cx="8686799" cy="1200329"/>
              </a:xfrm>
              <a:prstGeom prst="rect">
                <a:avLst/>
              </a:prstGeom>
              <a:noFill/>
            </p:spPr>
            <p:txBody>
              <a:bodyPr wrap="square">
                <a:spAutoFit/>
              </a:bodyPr>
              <a:lstStyle/>
              <a:p>
                <a:r>
                  <a:rPr lang="en-US" b="0" i="0" dirty="0">
                    <a:solidFill>
                      <a:srgbClr val="000000"/>
                    </a:solidFill>
                    <a:effectLst/>
                    <a:latin typeface="Nunito" pitchFamily="2" charset="0"/>
                  </a:rPr>
                  <a:t>The truth table of a four-input priority encoder is given in the table. The X’s in the table designate don’t care conditions. </a:t>
                </a:r>
                <a:r>
                  <a:rPr lang="en-US" b="1" i="0" dirty="0">
                    <a:solidFill>
                      <a:srgbClr val="000000"/>
                    </a:solidFill>
                    <a:effectLst/>
                    <a:latin typeface="Nunito" pitchFamily="2" charset="0"/>
                  </a:rPr>
                  <a:t>Input </a:t>
                </a:r>
                <a14:m>
                  <m:oMath xmlns:m="http://schemas.openxmlformats.org/officeDocument/2006/math">
                    <m:sSub>
                      <m:sSubPr>
                        <m:ctrlPr>
                          <a:rPr lang="hi-IN" sz="1800" b="1" i="1" smtClean="0">
                            <a:latin typeface="Cambria Math"/>
                          </a:rPr>
                        </m:ctrlPr>
                      </m:sSubPr>
                      <m:e>
                        <m:r>
                          <a:rPr lang="en-US" sz="1800" b="1" i="1" smtClean="0">
                            <a:latin typeface="Cambria Math" panose="02040503050406030204" pitchFamily="18" charset="0"/>
                          </a:rPr>
                          <m:t>𝑰</m:t>
                        </m:r>
                      </m:e>
                      <m:sub>
                        <m:r>
                          <a:rPr lang="en-US" sz="1800" b="1" i="1" smtClean="0">
                            <a:latin typeface="Cambria Math" panose="02040503050406030204" pitchFamily="18" charset="0"/>
                          </a:rPr>
                          <m:t>𝟎</m:t>
                        </m:r>
                      </m:sub>
                    </m:sSub>
                  </m:oMath>
                </a14:m>
                <a:r>
                  <a:rPr lang="en-US" b="1" i="0" dirty="0">
                    <a:solidFill>
                      <a:srgbClr val="000000"/>
                    </a:solidFill>
                    <a:effectLst/>
                    <a:latin typeface="Nunito" pitchFamily="2" charset="0"/>
                  </a:rPr>
                  <a:t> has the largest priority</a:t>
                </a:r>
                <a:r>
                  <a:rPr lang="en-US" b="0" i="0" dirty="0">
                    <a:solidFill>
                      <a:srgbClr val="000000"/>
                    </a:solidFill>
                    <a:effectLst/>
                    <a:latin typeface="Nunito" pitchFamily="2" charset="0"/>
                  </a:rPr>
                  <a:t>, so indifferent of the values of other inputs when this is input is 1, the output creates an output </a:t>
                </a:r>
                <a14:m>
                  <m:oMath xmlns:m="http://schemas.openxmlformats.org/officeDocument/2006/math">
                    <m:r>
                      <a:rPr lang="en-US">
                        <a:latin typeface="Cambria Math" panose="02040503050406030204" pitchFamily="18" charset="0"/>
                      </a:rPr>
                      <m:t>𝑋</m:t>
                    </m:r>
                    <m:r>
                      <m:rPr>
                        <m:sty m:val="p"/>
                      </m:rPr>
                      <a:rPr lang="en-US" b="0" i="0" smtClean="0">
                        <a:latin typeface="Cambria Math" panose="02040503050406030204" pitchFamily="18" charset="0"/>
                      </a:rPr>
                      <m:t>Y</m:t>
                    </m:r>
                    <m:r>
                      <a:rPr lang="en-US" b="0" i="0" smtClean="0">
                        <a:latin typeface="Cambria Math" panose="02040503050406030204" pitchFamily="18" charset="0"/>
                      </a:rPr>
                      <m:t>=00</m:t>
                    </m:r>
                  </m:oMath>
                </a14:m>
                <a:r>
                  <a:rPr lang="en-US" dirty="0"/>
                  <a:t>. </a:t>
                </a:r>
                <a:endParaRPr lang="hi-IN" dirty="0"/>
              </a:p>
            </p:txBody>
          </p:sp>
        </mc:Choice>
        <mc:Fallback xmlns="">
          <p:sp>
            <p:nvSpPr>
              <p:cNvPr id="13" name="TextBox 12">
                <a:extLst>
                  <a:ext uri="{FF2B5EF4-FFF2-40B4-BE49-F238E27FC236}">
                    <a16:creationId xmlns:a16="http://schemas.microsoft.com/office/drawing/2014/main" id="{C4E0C21F-9A33-412E-A7FC-50A6767D3889}"/>
                  </a:ext>
                </a:extLst>
              </p:cNvPr>
              <p:cNvSpPr txBox="1">
                <a:spLocks noRot="1" noChangeAspect="1" noMove="1" noResize="1" noEditPoints="1" noAdjustHandles="1" noChangeArrowheads="1" noChangeShapeType="1" noTextEdit="1"/>
              </p:cNvSpPr>
              <p:nvPr/>
            </p:nvSpPr>
            <p:spPr>
              <a:xfrm>
                <a:off x="228600" y="5429071"/>
                <a:ext cx="8686799" cy="1200329"/>
              </a:xfrm>
              <a:prstGeom prst="rect">
                <a:avLst/>
              </a:prstGeom>
              <a:blipFill>
                <a:blip r:embed="rId5"/>
                <a:stretch>
                  <a:fillRect l="-632" t="-3046" b="-7614"/>
                </a:stretch>
              </a:blipFill>
            </p:spPr>
            <p:txBody>
              <a:bodyPr/>
              <a:lstStyle/>
              <a:p>
                <a:r>
                  <a:rPr lang="hi-IN">
                    <a:noFill/>
                  </a:rPr>
                  <a:t> </a:t>
                </a:r>
              </a:p>
            </p:txBody>
          </p:sp>
        </mc:Fallback>
      </mc:AlternateContent>
    </p:spTree>
    <p:extLst>
      <p:ext uri="{BB962C8B-B14F-4D97-AF65-F5344CB8AC3E}">
        <p14:creationId xmlns:p14="http://schemas.microsoft.com/office/powerpoint/2010/main" val="2934339043"/>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11" name="TextBox 10">
            <a:extLst>
              <a:ext uri="{FF2B5EF4-FFF2-40B4-BE49-F238E27FC236}">
                <a16:creationId xmlns:a16="http://schemas.microsoft.com/office/drawing/2014/main" xmlns="" id="{0CC90D8B-95AC-424F-96D5-6D5CFF1B2DEB}"/>
              </a:ext>
            </a:extLst>
          </p:cNvPr>
          <p:cNvSpPr txBox="1"/>
          <p:nvPr/>
        </p:nvSpPr>
        <p:spPr>
          <a:xfrm>
            <a:off x="152400" y="1219200"/>
            <a:ext cx="8839200" cy="2862322"/>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rgbClr val="000000"/>
                </a:solidFill>
                <a:effectLst/>
                <a:latin typeface="Nunito" pitchFamily="2" charset="0"/>
              </a:rPr>
              <a:t>I</a:t>
            </a:r>
            <a:r>
              <a:rPr lang="en-US" b="1" i="0" baseline="-25000" dirty="0">
                <a:solidFill>
                  <a:srgbClr val="000000"/>
                </a:solidFill>
                <a:effectLst/>
                <a:latin typeface="Nunito" pitchFamily="2" charset="0"/>
              </a:rPr>
              <a:t>1</a:t>
            </a:r>
            <a:r>
              <a:rPr lang="en-US" b="1" i="0" dirty="0">
                <a:solidFill>
                  <a:srgbClr val="000000"/>
                </a:solidFill>
                <a:effectLst/>
                <a:latin typeface="Nunito" pitchFamily="2" charset="0"/>
              </a:rPr>
              <a:t> has the next priority level.</a:t>
            </a:r>
            <a:r>
              <a:rPr lang="en-US" b="0" i="0" dirty="0">
                <a:solidFill>
                  <a:srgbClr val="000000"/>
                </a:solidFill>
                <a:effectLst/>
                <a:latin typeface="Nunito" pitchFamily="2" charset="0"/>
              </a:rPr>
              <a:t> The output is </a:t>
            </a:r>
            <a:r>
              <a:rPr lang="en-US" b="1" i="0" dirty="0">
                <a:solidFill>
                  <a:srgbClr val="000000"/>
                </a:solidFill>
                <a:effectLst/>
                <a:latin typeface="Nunito" pitchFamily="2" charset="0"/>
              </a:rPr>
              <a:t>01 if I</a:t>
            </a:r>
            <a:r>
              <a:rPr lang="en-US" b="1" i="0" baseline="-25000" dirty="0">
                <a:solidFill>
                  <a:srgbClr val="000000"/>
                </a:solidFill>
                <a:effectLst/>
                <a:latin typeface="Nunito" pitchFamily="2" charset="0"/>
              </a:rPr>
              <a:t>1</a:t>
            </a:r>
            <a:r>
              <a:rPr lang="en-US" b="1" i="0" dirty="0">
                <a:solidFill>
                  <a:srgbClr val="000000"/>
                </a:solidFill>
                <a:effectLst/>
                <a:latin typeface="Nunito" pitchFamily="2" charset="0"/>
              </a:rPr>
              <a:t>=1</a:t>
            </a:r>
            <a:r>
              <a:rPr lang="en-US" b="0" i="0" dirty="0">
                <a:solidFill>
                  <a:srgbClr val="000000"/>
                </a:solidFill>
                <a:effectLst/>
                <a:latin typeface="Nunito" pitchFamily="2" charset="0"/>
              </a:rPr>
              <a:t> supported that </a:t>
            </a:r>
            <a:r>
              <a:rPr lang="en-US" b="1" i="0" dirty="0">
                <a:solidFill>
                  <a:srgbClr val="000000"/>
                </a:solidFill>
                <a:effectLst/>
                <a:latin typeface="Nunito" pitchFamily="2" charset="0"/>
              </a:rPr>
              <a:t>I</a:t>
            </a:r>
            <a:r>
              <a:rPr lang="en-US" b="1" i="0" baseline="-25000" dirty="0">
                <a:solidFill>
                  <a:srgbClr val="000000"/>
                </a:solidFill>
                <a:effectLst/>
                <a:latin typeface="Nunito" pitchFamily="2" charset="0"/>
              </a:rPr>
              <a:t>0</a:t>
            </a:r>
            <a:r>
              <a:rPr lang="en-US" b="1" i="0" dirty="0">
                <a:solidFill>
                  <a:srgbClr val="000000"/>
                </a:solidFill>
                <a:effectLst/>
                <a:latin typeface="Nunito" pitchFamily="2" charset="0"/>
              </a:rPr>
              <a:t>=0,</a:t>
            </a:r>
            <a:r>
              <a:rPr lang="en-US" b="0" i="0" dirty="0">
                <a:solidFill>
                  <a:srgbClr val="000000"/>
                </a:solidFill>
                <a:effectLst/>
                <a:latin typeface="Nunito" pitchFamily="2" charset="0"/>
              </a:rPr>
              <a:t> regardless of the values of the other two lower-priority inputs. </a:t>
            </a:r>
          </a:p>
          <a:p>
            <a:pPr marL="285750" indent="-285750" algn="just">
              <a:buFont typeface="Arial" panose="020B0604020202020204" pitchFamily="34" charset="0"/>
              <a:buChar char="•"/>
            </a:pPr>
            <a:r>
              <a:rPr lang="en-US" b="0" i="0" dirty="0">
                <a:solidFill>
                  <a:srgbClr val="000000"/>
                </a:solidFill>
                <a:effectLst/>
                <a:latin typeface="Nunito" pitchFamily="2" charset="0"/>
              </a:rPr>
              <a:t>The output for </a:t>
            </a:r>
            <a:r>
              <a:rPr lang="en-US" b="1" i="0" dirty="0">
                <a:solidFill>
                  <a:srgbClr val="000000"/>
                </a:solidFill>
                <a:effectLst/>
                <a:latin typeface="Nunito" pitchFamily="2" charset="0"/>
              </a:rPr>
              <a:t>I</a:t>
            </a:r>
            <a:r>
              <a:rPr lang="en-US" b="1" i="0" baseline="-25000" dirty="0">
                <a:solidFill>
                  <a:srgbClr val="000000"/>
                </a:solidFill>
                <a:effectLst/>
                <a:latin typeface="Nunito" pitchFamily="2" charset="0"/>
              </a:rPr>
              <a:t>2</a:t>
            </a:r>
            <a:r>
              <a:rPr lang="en-US" b="0" i="0" dirty="0">
                <a:solidFill>
                  <a:srgbClr val="000000"/>
                </a:solidFill>
                <a:effectLst/>
                <a:latin typeface="Nunito" pitchFamily="2" charset="0"/>
              </a:rPr>
              <a:t> is generated only if higher-priority inputs are 0, etc. down the priority level. </a:t>
            </a:r>
          </a:p>
          <a:p>
            <a:pPr marL="285750" indent="-285750" algn="just">
              <a:buFont typeface="Arial" panose="020B0604020202020204" pitchFamily="34" charset="0"/>
              <a:buChar char="•"/>
            </a:pPr>
            <a:r>
              <a:rPr lang="en-US" b="1" i="0" dirty="0">
                <a:solidFill>
                  <a:srgbClr val="000000"/>
                </a:solidFill>
                <a:effectLst/>
                <a:latin typeface="Nunito" pitchFamily="2" charset="0"/>
              </a:rPr>
              <a:t>The interrupt status IST is set only when one or more inputs are equal to 1.</a:t>
            </a:r>
          </a:p>
          <a:p>
            <a:pPr marL="285750" indent="-285750" algn="just">
              <a:buFont typeface="Arial" panose="020B0604020202020204" pitchFamily="34" charset="0"/>
              <a:buChar char="•"/>
            </a:pPr>
            <a:r>
              <a:rPr lang="en-US" b="0" i="0" dirty="0">
                <a:solidFill>
                  <a:srgbClr val="000000"/>
                </a:solidFill>
                <a:effectLst/>
                <a:latin typeface="Nunito" pitchFamily="2" charset="0"/>
              </a:rPr>
              <a:t>If all inputs are 0, IST is cleared to 0 and the other outputs of the encoder are not used, so they are signified with don’t care condition. </a:t>
            </a:r>
          </a:p>
          <a:p>
            <a:pPr marL="285750" indent="-285750" algn="just">
              <a:buFont typeface="Arial" panose="020B0604020202020204" pitchFamily="34" charset="0"/>
              <a:buChar char="•"/>
            </a:pPr>
            <a:r>
              <a:rPr lang="en-US" b="0" i="0" dirty="0">
                <a:solidFill>
                  <a:srgbClr val="000000"/>
                </a:solidFill>
                <a:effectLst/>
                <a:latin typeface="Nunito" pitchFamily="2" charset="0"/>
              </a:rPr>
              <a:t>This is because the vector address is not shared with the CPU when IST=0. </a:t>
            </a:r>
          </a:p>
          <a:p>
            <a:pPr marL="285750" indent="-285750" algn="just">
              <a:buFont typeface="Arial" panose="020B0604020202020204" pitchFamily="34" charset="0"/>
              <a:buChar char="•"/>
            </a:pPr>
            <a:r>
              <a:rPr lang="en-US" b="0" i="0" dirty="0">
                <a:solidFill>
                  <a:srgbClr val="000000"/>
                </a:solidFill>
                <a:effectLst/>
                <a:latin typeface="Nunito" pitchFamily="2" charset="0"/>
              </a:rPr>
              <a:t>The Boolean function showed in the table determines the internal logic of the encoder.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1F480F57-5671-40B2-AE31-93CD59F7304C}"/>
                  </a:ext>
                </a:extLst>
              </p:cNvPr>
              <p:cNvSpPr txBox="1"/>
              <p:nvPr/>
            </p:nvSpPr>
            <p:spPr>
              <a:xfrm>
                <a:off x="171855" y="4343400"/>
                <a:ext cx="8824609" cy="2308324"/>
              </a:xfrm>
              <a:prstGeom prst="rect">
                <a:avLst/>
              </a:prstGeom>
              <a:noFill/>
              <a:ln w="28575">
                <a:solidFill>
                  <a:schemeClr val="tx1"/>
                </a:solidFill>
                <a:prstDash val="dash"/>
              </a:ln>
            </p:spPr>
            <p:txBody>
              <a:bodyPr wrap="square">
                <a:spAutoFit/>
              </a:bodyPr>
              <a:lstStyle/>
              <a:p>
                <a:pPr algn="just"/>
                <a:r>
                  <a:rPr lang="en-US" b="0" i="0" dirty="0">
                    <a:solidFill>
                      <a:srgbClr val="000000"/>
                    </a:solidFill>
                    <a:effectLst/>
                    <a:latin typeface="Nunito" pitchFamily="2" charset="0"/>
                  </a:rPr>
                  <a:t>Generally, a computer will have more than four interrupt sources. A priority encoder with eight inputs, for example, will create an output of three bits.</a:t>
                </a:r>
              </a:p>
              <a:p>
                <a:pPr algn="just"/>
                <a:r>
                  <a:rPr lang="en-US" b="0" i="0" dirty="0">
                    <a:solidFill>
                      <a:srgbClr val="000000"/>
                    </a:solidFill>
                    <a:effectLst/>
                    <a:latin typeface="Nunito" pitchFamily="2" charset="0"/>
                  </a:rPr>
                  <a:t>The output of the priority encoder can form part of the vector address for each interrupt source. The other bits of the vector address can be created any value. For instance, the vector address can be formed by joining six zeroes to the </a:t>
                </a:r>
                <a14:m>
                  <m:oMath xmlns:m="http://schemas.openxmlformats.org/officeDocument/2006/math">
                    <m:r>
                      <a:rPr lang="en-US" sz="1800" smtClean="0">
                        <a:latin typeface="Cambria Math" panose="02040503050406030204" pitchFamily="18" charset="0"/>
                      </a:rPr>
                      <m:t>𝑋</m:t>
                    </m:r>
                  </m:oMath>
                </a14:m>
                <a:endParaRPr lang="hi-IN" sz="1800" dirty="0"/>
              </a:p>
              <a:p>
                <a:pPr algn="just"/>
                <a:r>
                  <a:rPr lang="en-US" b="0" i="0" dirty="0">
                    <a:solidFill>
                      <a:srgbClr val="000000"/>
                    </a:solidFill>
                    <a:effectLst/>
                    <a:latin typeface="Nunito" pitchFamily="2" charset="0"/>
                  </a:rPr>
                  <a:t> and </a:t>
                </a:r>
                <a14:m>
                  <m:oMath xmlns:m="http://schemas.openxmlformats.org/officeDocument/2006/math">
                    <m:r>
                      <a:rPr lang="en-US" b="0" i="1" smtClean="0">
                        <a:solidFill>
                          <a:srgbClr val="000000"/>
                        </a:solidFill>
                        <a:effectLst/>
                        <a:latin typeface="Cambria Math" panose="02040503050406030204" pitchFamily="18" charset="0"/>
                      </a:rPr>
                      <m:t>𝑌</m:t>
                    </m:r>
                  </m:oMath>
                </a14:m>
                <a:r>
                  <a:rPr lang="en-US" sz="1800" dirty="0"/>
                  <a:t> </a:t>
                </a:r>
                <a:r>
                  <a:rPr lang="en-US" b="0" i="0" dirty="0">
                    <a:solidFill>
                      <a:srgbClr val="000000"/>
                    </a:solidFill>
                    <a:effectLst/>
                    <a:latin typeface="Nunito" pitchFamily="2" charset="0"/>
                  </a:rPr>
                  <a:t>outputs of the encoder. </a:t>
                </a:r>
              </a:p>
              <a:p>
                <a:pPr algn="just"/>
                <a:r>
                  <a:rPr lang="en-US" b="0" i="0" dirty="0">
                    <a:solidFill>
                      <a:srgbClr val="000000"/>
                    </a:solidFill>
                    <a:effectLst/>
                    <a:latin typeface="Nunito" pitchFamily="2" charset="0"/>
                  </a:rPr>
                  <a:t>With this choice, the interrupt vector for the four I/O devices is created with numbers 0, 1, 2, and 3.</a:t>
                </a:r>
              </a:p>
            </p:txBody>
          </p:sp>
        </mc:Choice>
        <mc:Fallback xmlns="">
          <p:sp>
            <p:nvSpPr>
              <p:cNvPr id="10" name="TextBox 9">
                <a:extLst>
                  <a:ext uri="{FF2B5EF4-FFF2-40B4-BE49-F238E27FC236}">
                    <a16:creationId xmlns:a16="http://schemas.microsoft.com/office/drawing/2014/main" id="{1F480F57-5671-40B2-AE31-93CD59F7304C}"/>
                  </a:ext>
                </a:extLst>
              </p:cNvPr>
              <p:cNvSpPr txBox="1">
                <a:spLocks noRot="1" noChangeAspect="1" noMove="1" noResize="1" noEditPoints="1" noAdjustHandles="1" noChangeArrowheads="1" noChangeShapeType="1" noTextEdit="1"/>
              </p:cNvSpPr>
              <p:nvPr/>
            </p:nvSpPr>
            <p:spPr>
              <a:xfrm>
                <a:off x="171855" y="4343400"/>
                <a:ext cx="8824609" cy="2308324"/>
              </a:xfrm>
              <a:prstGeom prst="rect">
                <a:avLst/>
              </a:prstGeom>
              <a:blipFill>
                <a:blip r:embed="rId4"/>
                <a:stretch>
                  <a:fillRect l="-413" t="-1044" r="-344" b="-2350"/>
                </a:stretch>
              </a:blipFill>
              <a:ln w="28575">
                <a:solidFill>
                  <a:schemeClr val="tx1"/>
                </a:solidFill>
                <a:prstDash val="dash"/>
              </a:ln>
            </p:spPr>
            <p:txBody>
              <a:bodyPr/>
              <a:lstStyle/>
              <a:p>
                <a:r>
                  <a:rPr lang="hi-IN">
                    <a:noFill/>
                  </a:rPr>
                  <a:t> </a:t>
                </a:r>
              </a:p>
            </p:txBody>
          </p:sp>
        </mc:Fallback>
      </mc:AlternateContent>
    </p:spTree>
    <p:extLst>
      <p:ext uri="{BB962C8B-B14F-4D97-AF65-F5344CB8AC3E}">
        <p14:creationId xmlns:p14="http://schemas.microsoft.com/office/powerpoint/2010/main" val="2671696328"/>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11" name="TextBox 10">
            <a:extLst>
              <a:ext uri="{FF2B5EF4-FFF2-40B4-BE49-F238E27FC236}">
                <a16:creationId xmlns:a16="http://schemas.microsoft.com/office/drawing/2014/main" xmlns="" id="{0CC90D8B-95AC-424F-96D5-6D5CFF1B2DEB}"/>
              </a:ext>
            </a:extLst>
          </p:cNvPr>
          <p:cNvSpPr txBox="1"/>
          <p:nvPr/>
        </p:nvSpPr>
        <p:spPr>
          <a:xfrm>
            <a:off x="152400" y="1371600"/>
            <a:ext cx="8839200" cy="369332"/>
          </a:xfrm>
          <a:prstGeom prst="rect">
            <a:avLst/>
          </a:prstGeom>
          <a:noFill/>
        </p:spPr>
        <p:txBody>
          <a:bodyPr wrap="square">
            <a:spAutoFit/>
          </a:bodyPr>
          <a:lstStyle/>
          <a:p>
            <a:pPr algn="ctr"/>
            <a:r>
              <a:rPr lang="en-US" sz="1800" b="1" i="0" u="none" strike="noStrike" baseline="0" dirty="0">
                <a:solidFill>
                  <a:srgbClr val="000000"/>
                </a:solidFill>
                <a:latin typeface="Arial" panose="020B0604020202020204" pitchFamily="34" charset="0"/>
              </a:rPr>
              <a:t>Decoders/drivers for display devices</a:t>
            </a:r>
            <a:endParaRPr lang="en-US" b="1" i="0" dirty="0">
              <a:solidFill>
                <a:srgbClr val="000000"/>
              </a:solidFill>
              <a:effectLst/>
              <a:latin typeface="Nunito" pitchFamily="2" charset="0"/>
            </a:endParaRPr>
          </a:p>
        </p:txBody>
      </p:sp>
      <p:sp>
        <p:nvSpPr>
          <p:cNvPr id="6" name="TextBox 5">
            <a:extLst>
              <a:ext uri="{FF2B5EF4-FFF2-40B4-BE49-F238E27FC236}">
                <a16:creationId xmlns:a16="http://schemas.microsoft.com/office/drawing/2014/main" xmlns="" id="{91E1C467-EF06-44DB-9B7C-5D25D050468A}"/>
              </a:ext>
            </a:extLst>
          </p:cNvPr>
          <p:cNvSpPr txBox="1"/>
          <p:nvPr/>
        </p:nvSpPr>
        <p:spPr>
          <a:xfrm>
            <a:off x="228600" y="1869164"/>
            <a:ext cx="8467928" cy="646331"/>
          </a:xfrm>
          <a:prstGeom prst="rect">
            <a:avLst/>
          </a:prstGeom>
          <a:noFill/>
        </p:spPr>
        <p:txBody>
          <a:bodyPr wrap="square">
            <a:spAutoFit/>
          </a:bodyPr>
          <a:lstStyle/>
          <a:p>
            <a:r>
              <a:rPr lang="en-US" dirty="0">
                <a:solidFill>
                  <a:srgbClr val="000000"/>
                </a:solidFill>
                <a:effectLst/>
              </a:rPr>
              <a:t>Used in display devices to view the output, e.g. indicator/relay driver, nixie tube driver, LED output, seven-segment display, etc. </a:t>
            </a:r>
            <a:endParaRPr lang="en-US" i="0" dirty="0">
              <a:solidFill>
                <a:srgbClr val="000000"/>
              </a:solidFill>
              <a:effectLst/>
              <a:latin typeface="Nunito" pitchFamily="2" charset="0"/>
            </a:endParaRPr>
          </a:p>
        </p:txBody>
      </p:sp>
      <p:pic>
        <p:nvPicPr>
          <p:cNvPr id="5" name="Picture 4">
            <a:extLst>
              <a:ext uri="{FF2B5EF4-FFF2-40B4-BE49-F238E27FC236}">
                <a16:creationId xmlns:a16="http://schemas.microsoft.com/office/drawing/2014/main" xmlns="" id="{8A271760-A371-4E33-9B78-4A802ADA71C5}"/>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3505200" y="2643727"/>
            <a:ext cx="5015235" cy="3836733"/>
          </a:xfrm>
          <a:prstGeom prst="rect">
            <a:avLst/>
          </a:prstGeom>
        </p:spPr>
      </p:pic>
      <p:pic>
        <p:nvPicPr>
          <p:cNvPr id="12" name="Picture 11">
            <a:extLst>
              <a:ext uri="{FF2B5EF4-FFF2-40B4-BE49-F238E27FC236}">
                <a16:creationId xmlns:a16="http://schemas.microsoft.com/office/drawing/2014/main" xmlns="" id="{98E2BAD7-9FF0-4719-9E98-79E8F6E0B0E6}"/>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381000" y="3733800"/>
            <a:ext cx="2837050" cy="1994802"/>
          </a:xfrm>
          <a:prstGeom prst="rect">
            <a:avLst/>
          </a:prstGeom>
        </p:spPr>
      </p:pic>
    </p:spTree>
    <p:extLst>
      <p:ext uri="{BB962C8B-B14F-4D97-AF65-F5344CB8AC3E}">
        <p14:creationId xmlns:p14="http://schemas.microsoft.com/office/powerpoint/2010/main" val="2904507694"/>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71624E82-2CBB-4E48-A69E-630E3389EE16}"/>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381000" y="1447800"/>
            <a:ext cx="5334000" cy="4956001"/>
          </a:xfrm>
          <a:prstGeom prst="rect">
            <a:avLst/>
          </a:prstGeom>
        </p:spPr>
      </p:pic>
    </p:spTree>
    <p:extLst>
      <p:ext uri="{BB962C8B-B14F-4D97-AF65-F5344CB8AC3E}">
        <p14:creationId xmlns:p14="http://schemas.microsoft.com/office/powerpoint/2010/main" val="3805497736"/>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pic>
        <p:nvPicPr>
          <p:cNvPr id="4" name="Picture 3">
            <a:extLst>
              <a:ext uri="{FF2B5EF4-FFF2-40B4-BE49-F238E27FC236}">
                <a16:creationId xmlns:a16="http://schemas.microsoft.com/office/drawing/2014/main" xmlns="" id="{0FF61774-1380-4453-86F2-3D96C3FBD6AA}"/>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1371600" y="4215086"/>
            <a:ext cx="7060616" cy="2575444"/>
          </a:xfrm>
          <a:prstGeom prst="rect">
            <a:avLst/>
          </a:prstGeom>
        </p:spPr>
      </p:pic>
      <p:pic>
        <p:nvPicPr>
          <p:cNvPr id="6" name="Picture 5">
            <a:extLst>
              <a:ext uri="{FF2B5EF4-FFF2-40B4-BE49-F238E27FC236}">
                <a16:creationId xmlns:a16="http://schemas.microsoft.com/office/drawing/2014/main" xmlns="" id="{BF357B18-F08C-4AF2-A872-F83F8C2A2D23}"/>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1981200" y="1287230"/>
            <a:ext cx="6107770" cy="2783364"/>
          </a:xfrm>
          <a:prstGeom prst="rect">
            <a:avLst/>
          </a:prstGeom>
        </p:spPr>
      </p:pic>
    </p:spTree>
    <p:extLst>
      <p:ext uri="{BB962C8B-B14F-4D97-AF65-F5344CB8AC3E}">
        <p14:creationId xmlns:p14="http://schemas.microsoft.com/office/powerpoint/2010/main" val="2461028582"/>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162" name="Rectangle 17"/>
              <p:cNvSpPr>
                <a:spLocks noChangeArrowheads="1"/>
              </p:cNvSpPr>
              <p:nvPr/>
            </p:nvSpPr>
            <p:spPr bwMode="auto">
              <a:xfrm>
                <a:off x="446379" y="1434684"/>
                <a:ext cx="2830221" cy="9239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None/>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𝑆𝑢𝑚</m:t>
                      </m:r>
                      <m:r>
                        <a:rPr lang="en-US" sz="1800" b="0" i="1" smtClean="0">
                          <a:latin typeface="Cambria Math" panose="02040503050406030204" pitchFamily="18" charset="0"/>
                        </a:rPr>
                        <m:t>=</m:t>
                      </m:r>
                      <m:acc>
                        <m:accPr>
                          <m:chr m:val="̅"/>
                          <m:ctrlPr>
                            <a:rPr lang="en-US" sz="1800" b="0" i="1" smtClean="0">
                              <a:latin typeface="Cambria Math"/>
                            </a:rPr>
                          </m:ctrlPr>
                        </m:accPr>
                        <m:e>
                          <m:r>
                            <a:rPr lang="en-US" sz="1800" b="0" i="1" smtClean="0">
                              <a:latin typeface="Cambria Math" panose="02040503050406030204" pitchFamily="18" charset="0"/>
                            </a:rPr>
                            <m:t>𝐴</m:t>
                          </m:r>
                        </m:e>
                      </m:acc>
                      <m:r>
                        <a:rPr lang="en-US" sz="1800" b="0" i="1" smtClean="0">
                          <a:latin typeface="Cambria Math" panose="02040503050406030204" pitchFamily="18" charset="0"/>
                        </a:rPr>
                        <m:t>𝐵</m:t>
                      </m:r>
                      <m:r>
                        <a:rPr lang="en-US" sz="1800" b="0" i="1" smtClean="0">
                          <a:latin typeface="Cambria Math" panose="02040503050406030204" pitchFamily="18" charset="0"/>
                        </a:rPr>
                        <m:t>+</m:t>
                      </m:r>
                      <m:r>
                        <a:rPr lang="en-US" sz="1800" b="0" i="1" smtClean="0">
                          <a:latin typeface="Cambria Math" panose="02040503050406030204" pitchFamily="18" charset="0"/>
                        </a:rPr>
                        <m:t>𝐴</m:t>
                      </m:r>
                      <m:acc>
                        <m:accPr>
                          <m:chr m:val="̅"/>
                          <m:ctrlPr>
                            <a:rPr lang="en-US" sz="1800" b="0" i="1" smtClean="0">
                              <a:latin typeface="Cambria Math"/>
                            </a:rPr>
                          </m:ctrlPr>
                        </m:accPr>
                        <m:e>
                          <m:r>
                            <a:rPr lang="en-US" sz="1800" b="0" i="1" smtClean="0">
                              <a:latin typeface="Cambria Math" panose="02040503050406030204" pitchFamily="18" charset="0"/>
                            </a:rPr>
                            <m:t>𝐵</m:t>
                          </m:r>
                        </m:e>
                      </m:acc>
                      <m:r>
                        <a:rPr lang="en-US" sz="1800" b="0" i="1" smtClean="0">
                          <a:latin typeface="Cambria Math" panose="02040503050406030204" pitchFamily="18" charset="0"/>
                        </a:rPr>
                        <m:t>=</m:t>
                      </m:r>
                      <m:r>
                        <a:rPr lang="en-US" sz="1800" b="0" i="1" smtClean="0">
                          <a:latin typeface="Cambria Math" panose="02040503050406030204" pitchFamily="18" charset="0"/>
                        </a:rPr>
                        <m:t>𝐴</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𝐵</m:t>
                      </m:r>
                    </m:oMath>
                  </m:oMathPara>
                </a14:m>
                <a:endParaRPr lang="en-US" sz="1800" b="0" i="1" dirty="0">
                  <a:latin typeface="Cambria Math" panose="02040503050406030204" pitchFamily="18" charset="0"/>
                  <a:ea typeface="Cambria Math" panose="02040503050406030204" pitchFamily="18" charset="0"/>
                </a:endParaRPr>
              </a:p>
              <a:p>
                <a:pPr algn="just">
                  <a:spcBef>
                    <a:spcPct val="0"/>
                  </a:spcBef>
                  <a:buNone/>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 </m:t>
                      </m:r>
                    </m:oMath>
                  </m:oMathPara>
                </a14:m>
                <a:endParaRPr lang="en-US" sz="1800" b="0" i="1" dirty="0">
                  <a:latin typeface="Cambria Math" panose="02040503050406030204" pitchFamily="18" charset="0"/>
                  <a:ea typeface="Cambria Math" panose="02040503050406030204" pitchFamily="18" charset="0"/>
                </a:endParaRPr>
              </a:p>
              <a:p>
                <a:pPr algn="just">
                  <a:spcBef>
                    <a:spcPct val="0"/>
                  </a:spcBef>
                  <a:buNone/>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𝐶</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𝐴𝐵</m:t>
                      </m:r>
                      <m:r>
                        <a:rPr lang="en-US" sz="1800" b="0" i="1" smtClean="0">
                          <a:latin typeface="Cambria Math" panose="02040503050406030204" pitchFamily="18" charset="0"/>
                        </a:rPr>
                        <m:t> </m:t>
                      </m:r>
                    </m:oMath>
                  </m:oMathPara>
                </a14:m>
                <a:endParaRPr lang="en-US" sz="1800" dirty="0">
                  <a:latin typeface="+mn-lt"/>
                </a:endParaRPr>
              </a:p>
            </p:txBody>
          </p:sp>
        </mc:Choice>
        <mc:Fallback xmlns="">
          <p:sp>
            <p:nvSpPr>
              <p:cNvPr id="6162" name="Rectangle 17"/>
              <p:cNvSpPr>
                <a:spLocks noRot="1" noChangeAspect="1" noMove="1" noResize="1" noEditPoints="1" noAdjustHandles="1" noChangeArrowheads="1" noChangeShapeType="1" noTextEdit="1"/>
              </p:cNvSpPr>
              <p:nvPr/>
            </p:nvSpPr>
            <p:spPr bwMode="auto">
              <a:xfrm>
                <a:off x="446379" y="1434684"/>
                <a:ext cx="2830221" cy="923907"/>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i-IN">
                    <a:noFill/>
                  </a:rPr>
                  <a:t> </a:t>
                </a:r>
              </a:p>
            </p:txBody>
          </p:sp>
        </mc:Fallback>
      </mc:AlternateContent>
      <p:sp>
        <p:nvSpPr>
          <p:cNvPr id="54275" name="AutoShape 22" descr="Visualizing Digital and Analog Signal - evive"/>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sz="1800">
              <a:latin typeface="Arial" panose="020B0604020202020204" pitchFamily="34" charset="0"/>
            </a:endParaRPr>
          </a:p>
        </p:txBody>
      </p:sp>
      <p:sp>
        <p:nvSpPr>
          <p:cNvPr id="10" name="Rectangle 5">
            <a:extLst>
              <a:ext uri="{FF2B5EF4-FFF2-40B4-BE49-F238E27FC236}">
                <a16:creationId xmlns:a16="http://schemas.microsoft.com/office/drawing/2014/main" xmlns="" id="{1E871BDD-D7A6-420F-B1ED-061EA60D3D8E}"/>
              </a:ext>
            </a:extLst>
          </p:cNvPr>
          <p:cNvSpPr>
            <a:spLocks noChangeArrowheads="1"/>
          </p:cNvSpPr>
          <p:nvPr>
            <p:custDataLst>
              <p:tags r:id="rId1"/>
            </p:custDataLst>
          </p:nvPr>
        </p:nvSpPr>
        <p:spPr bwMode="auto">
          <a:xfrm>
            <a:off x="0" y="138341"/>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11" name="TextBox 4">
            <a:extLst>
              <a:ext uri="{FF2B5EF4-FFF2-40B4-BE49-F238E27FC236}">
                <a16:creationId xmlns:a16="http://schemas.microsoft.com/office/drawing/2014/main" xmlns="" id="{55DFDAF7-6AE4-4886-87F2-1FC953E03CB3}"/>
              </a:ext>
            </a:extLst>
          </p:cNvPr>
          <p:cNvSpPr>
            <a:spLocks noChangeArrowheads="1"/>
          </p:cNvSpPr>
          <p:nvPr>
            <p:custDataLst>
              <p:tags r:id="rId2"/>
            </p:custDataLst>
          </p:nvPr>
        </p:nvSpPr>
        <p:spPr bwMode="auto">
          <a:xfrm>
            <a:off x="76200" y="184734"/>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pic>
        <p:nvPicPr>
          <p:cNvPr id="4" name="Picture 3">
            <a:extLst>
              <a:ext uri="{FF2B5EF4-FFF2-40B4-BE49-F238E27FC236}">
                <a16:creationId xmlns:a16="http://schemas.microsoft.com/office/drawing/2014/main" xmlns="" id="{51B01A47-F7DF-4B9F-87C2-3F54145C99FF}"/>
              </a:ext>
            </a:extLst>
          </p:cNvPr>
          <p:cNvPicPr>
            <a:picLocks noChangeAspect="1"/>
          </p:cNvPicPr>
          <p:nvPr/>
        </p:nvPicPr>
        <p:blipFill>
          <a:blip r:embed="rId5"/>
          <a:stretch>
            <a:fillRect/>
          </a:stretch>
        </p:blipFill>
        <p:spPr>
          <a:xfrm>
            <a:off x="201387" y="2877737"/>
            <a:ext cx="4791283" cy="290027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5D94A837-8E58-4D4D-85A7-C93DF697ED14}"/>
                  </a:ext>
                </a:extLst>
              </p:cNvPr>
              <p:cNvSpPr txBox="1"/>
              <p:nvPr/>
            </p:nvSpPr>
            <p:spPr>
              <a:xfrm>
                <a:off x="3876575" y="3354884"/>
                <a:ext cx="1543249" cy="639983"/>
              </a:xfrm>
              <a:prstGeom prst="rect">
                <a:avLst/>
              </a:prstGeom>
              <a:noFill/>
            </p:spPr>
            <p:txBody>
              <a:bodyPr wrap="square">
                <a:spAutoFit/>
              </a:bodyPr>
              <a:lstStyle/>
              <a:p>
                <a:pPr algn="just">
                  <a:spcBef>
                    <a:spcPct val="0"/>
                  </a:spcBef>
                  <a:buNone/>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𝑆𝑢𝑚</m:t>
                      </m:r>
                      <m:r>
                        <a:rPr lang="en-US" sz="1800" b="0" i="1" smtClean="0">
                          <a:latin typeface="Cambria Math" panose="02040503050406030204" pitchFamily="18" charset="0"/>
                        </a:rPr>
                        <m:t>=</m:t>
                      </m:r>
                      <m:r>
                        <a:rPr lang="en-US" sz="1800" b="0" i="1" smtClean="0">
                          <a:latin typeface="Cambria Math" panose="02040503050406030204" pitchFamily="18" charset="0"/>
                        </a:rPr>
                        <m:t>𝐴</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𝐵</m:t>
                      </m:r>
                    </m:oMath>
                  </m:oMathPara>
                </a14:m>
                <a:endParaRPr lang="en-US" sz="18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5D94A837-8E58-4D4D-85A7-C93DF697ED14}"/>
                  </a:ext>
                </a:extLst>
              </p:cNvPr>
              <p:cNvSpPr txBox="1">
                <a:spLocks noRot="1" noChangeAspect="1" noMove="1" noResize="1" noEditPoints="1" noAdjustHandles="1" noChangeArrowheads="1" noChangeShapeType="1" noTextEdit="1"/>
              </p:cNvSpPr>
              <p:nvPr/>
            </p:nvSpPr>
            <p:spPr>
              <a:xfrm>
                <a:off x="3876575" y="3354884"/>
                <a:ext cx="1543249" cy="639983"/>
              </a:xfrm>
              <a:prstGeom prst="rect">
                <a:avLst/>
              </a:prstGeom>
              <a:blipFill>
                <a:blip r:embed="rId6"/>
                <a:stretch>
                  <a:fillRect b="-3810"/>
                </a:stretch>
              </a:blipFill>
            </p:spPr>
            <p:txBody>
              <a:bodyPr/>
              <a:lstStyle/>
              <a:p>
                <a:r>
                  <a:rPr lang="hi-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3FCF1487-5248-4674-A8A5-14045E5EB9D0}"/>
                  </a:ext>
                </a:extLst>
              </p:cNvPr>
              <p:cNvSpPr txBox="1"/>
              <p:nvPr/>
            </p:nvSpPr>
            <p:spPr>
              <a:xfrm>
                <a:off x="4046475" y="5286187"/>
                <a:ext cx="1003727"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𝐶</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𝐴𝐵</m:t>
                      </m:r>
                      <m:r>
                        <a:rPr lang="en-US" sz="1800" b="0" i="1" smtClean="0">
                          <a:latin typeface="Cambria Math" panose="02040503050406030204" pitchFamily="18" charset="0"/>
                        </a:rPr>
                        <m:t> </m:t>
                      </m:r>
                    </m:oMath>
                  </m:oMathPara>
                </a14:m>
                <a:endParaRPr lang="en-US" dirty="0"/>
              </a:p>
            </p:txBody>
          </p:sp>
        </mc:Choice>
        <mc:Fallback xmlns="">
          <p:sp>
            <p:nvSpPr>
              <p:cNvPr id="14" name="TextBox 13">
                <a:extLst>
                  <a:ext uri="{FF2B5EF4-FFF2-40B4-BE49-F238E27FC236}">
                    <a16:creationId xmlns:a16="http://schemas.microsoft.com/office/drawing/2014/main" id="{3FCF1487-5248-4674-A8A5-14045E5EB9D0}"/>
                  </a:ext>
                </a:extLst>
              </p:cNvPr>
              <p:cNvSpPr txBox="1">
                <a:spLocks noRot="1" noChangeAspect="1" noMove="1" noResize="1" noEditPoints="1" noAdjustHandles="1" noChangeArrowheads="1" noChangeShapeType="1" noTextEdit="1"/>
              </p:cNvSpPr>
              <p:nvPr/>
            </p:nvSpPr>
            <p:spPr>
              <a:xfrm>
                <a:off x="4046475" y="5286187"/>
                <a:ext cx="1003727" cy="639983"/>
              </a:xfrm>
              <a:prstGeom prst="rect">
                <a:avLst/>
              </a:prstGeom>
              <a:blipFill>
                <a:blip r:embed="rId7"/>
                <a:stretch>
                  <a:fillRect/>
                </a:stretch>
              </a:blipFill>
            </p:spPr>
            <p:txBody>
              <a:bodyPr/>
              <a:lstStyle/>
              <a:p>
                <a:r>
                  <a:rPr lang="hi-IN">
                    <a:noFill/>
                  </a:rPr>
                  <a:t> </a:t>
                </a:r>
              </a:p>
            </p:txBody>
          </p:sp>
        </mc:Fallback>
      </mc:AlternateContent>
      <p:sp>
        <p:nvSpPr>
          <p:cNvPr id="9" name="Callout: Line with No Border 8">
            <a:extLst>
              <a:ext uri="{FF2B5EF4-FFF2-40B4-BE49-F238E27FC236}">
                <a16:creationId xmlns:a16="http://schemas.microsoft.com/office/drawing/2014/main" xmlns="" id="{04985450-A69C-472E-89DC-41B003D01D3D}"/>
              </a:ext>
            </a:extLst>
          </p:cNvPr>
          <p:cNvSpPr/>
          <p:nvPr/>
        </p:nvSpPr>
        <p:spPr>
          <a:xfrm>
            <a:off x="3823008" y="2543434"/>
            <a:ext cx="805173" cy="499259"/>
          </a:xfrm>
          <a:prstGeom prs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7486</a:t>
            </a:r>
          </a:p>
        </p:txBody>
      </p:sp>
      <p:sp>
        <p:nvSpPr>
          <p:cNvPr id="16" name="Callout: Line with No Border 15">
            <a:extLst>
              <a:ext uri="{FF2B5EF4-FFF2-40B4-BE49-F238E27FC236}">
                <a16:creationId xmlns:a16="http://schemas.microsoft.com/office/drawing/2014/main" xmlns="" id="{883CF3A9-71D3-46F5-851D-B5A21815AC1A}"/>
              </a:ext>
            </a:extLst>
          </p:cNvPr>
          <p:cNvSpPr/>
          <p:nvPr/>
        </p:nvSpPr>
        <p:spPr>
          <a:xfrm>
            <a:off x="4019539" y="4556687"/>
            <a:ext cx="805173" cy="499259"/>
          </a:xfrm>
          <a:prstGeom prs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7408</a:t>
            </a:r>
          </a:p>
        </p:txBody>
      </p:sp>
      <p:graphicFrame>
        <p:nvGraphicFramePr>
          <p:cNvPr id="2" name="Table 2">
            <a:extLst>
              <a:ext uri="{FF2B5EF4-FFF2-40B4-BE49-F238E27FC236}">
                <a16:creationId xmlns:a16="http://schemas.microsoft.com/office/drawing/2014/main" xmlns="" id="{B1BD4C77-7BC0-46AE-92E5-31A0942EE922}"/>
              </a:ext>
            </a:extLst>
          </p:cNvPr>
          <p:cNvGraphicFramePr>
            <a:graphicFrameLocks noGrp="1"/>
          </p:cNvGraphicFramePr>
          <p:nvPr>
            <p:extLst>
              <p:ext uri="{D42A27DB-BD31-4B8C-83A1-F6EECF244321}">
                <p14:modId xmlns:p14="http://schemas.microsoft.com/office/powerpoint/2010/main" val="2160363184"/>
              </p:ext>
            </p:extLst>
          </p:nvPr>
        </p:nvGraphicFramePr>
        <p:xfrm>
          <a:off x="5334000" y="1924629"/>
          <a:ext cx="3644382" cy="1376680"/>
        </p:xfrm>
        <a:graphic>
          <a:graphicData uri="http://schemas.openxmlformats.org/drawingml/2006/table">
            <a:tbl>
              <a:tblPr firstRow="1" bandRow="1">
                <a:tableStyleId>{5940675A-B579-460E-94D1-54222C63F5DA}</a:tableStyleId>
              </a:tblPr>
              <a:tblGrid>
                <a:gridCol w="1214794">
                  <a:extLst>
                    <a:ext uri="{9D8B030D-6E8A-4147-A177-3AD203B41FA5}">
                      <a16:colId xmlns:a16="http://schemas.microsoft.com/office/drawing/2014/main" xmlns="" val="1518156657"/>
                    </a:ext>
                  </a:extLst>
                </a:gridCol>
                <a:gridCol w="1214794">
                  <a:extLst>
                    <a:ext uri="{9D8B030D-6E8A-4147-A177-3AD203B41FA5}">
                      <a16:colId xmlns:a16="http://schemas.microsoft.com/office/drawing/2014/main" xmlns="" val="1857393258"/>
                    </a:ext>
                  </a:extLst>
                </a:gridCol>
                <a:gridCol w="1214794">
                  <a:extLst>
                    <a:ext uri="{9D8B030D-6E8A-4147-A177-3AD203B41FA5}">
                      <a16:colId xmlns:a16="http://schemas.microsoft.com/office/drawing/2014/main" xmlns="" val="4055169351"/>
                    </a:ext>
                  </a:extLst>
                </a:gridCol>
              </a:tblGrid>
              <a:tr h="370840">
                <a:tc>
                  <a:txBody>
                    <a:bodyPr/>
                    <a:lstStyle/>
                    <a:p>
                      <a:r>
                        <a:rPr lang="en-US" dirty="0"/>
                        <a:t>                 A</a:t>
                      </a:r>
                    </a:p>
                    <a:p>
                      <a:pPr algn="ctr"/>
                      <a:r>
                        <a:rPr lang="en-US" dirty="0"/>
                        <a:t>B</a:t>
                      </a:r>
                      <a:endParaRPr lang="hi-IN" dirty="0"/>
                    </a:p>
                  </a:txBody>
                  <a:tcPr/>
                </a:tc>
                <a:tc>
                  <a:txBody>
                    <a:bodyPr/>
                    <a:lstStyle/>
                    <a:p>
                      <a:pPr algn="ctr"/>
                      <a:r>
                        <a:rPr lang="en-US" dirty="0"/>
                        <a:t>0</a:t>
                      </a:r>
                      <a:endParaRPr lang="hi-IN" dirty="0"/>
                    </a:p>
                  </a:txBody>
                  <a:tcPr/>
                </a:tc>
                <a:tc>
                  <a:txBody>
                    <a:bodyPr/>
                    <a:lstStyle/>
                    <a:p>
                      <a:pPr algn="ctr"/>
                      <a:r>
                        <a:rPr lang="en-US" dirty="0"/>
                        <a:t>1</a:t>
                      </a:r>
                      <a:endParaRPr lang="hi-IN" dirty="0"/>
                    </a:p>
                  </a:txBody>
                  <a:tcPr/>
                </a:tc>
                <a:extLst>
                  <a:ext uri="{0D108BD9-81ED-4DB2-BD59-A6C34878D82A}">
                    <a16:rowId xmlns:a16="http://schemas.microsoft.com/office/drawing/2014/main" xmlns="" val="827376877"/>
                  </a:ext>
                </a:extLst>
              </a:tr>
              <a:tr h="370840">
                <a:tc>
                  <a:txBody>
                    <a:bodyPr/>
                    <a:lstStyle/>
                    <a:p>
                      <a:pPr algn="ctr"/>
                      <a:r>
                        <a:rPr lang="en-US" dirty="0"/>
                        <a:t>0</a:t>
                      </a:r>
                      <a:endParaRPr lang="hi-IN" dirty="0"/>
                    </a:p>
                  </a:txBody>
                  <a:tcPr/>
                </a:tc>
                <a:tc>
                  <a:txBody>
                    <a:bodyPr/>
                    <a:lstStyle/>
                    <a:p>
                      <a:pPr algn="ctr"/>
                      <a:r>
                        <a:rPr lang="en-US" dirty="0"/>
                        <a:t>0</a:t>
                      </a:r>
                      <a:endParaRPr lang="hi-IN" dirty="0"/>
                    </a:p>
                  </a:txBody>
                  <a:tcPr>
                    <a:solidFill>
                      <a:schemeClr val="accent1">
                        <a:lumMod val="40000"/>
                        <a:lumOff val="60000"/>
                      </a:schemeClr>
                    </a:solidFill>
                  </a:tcPr>
                </a:tc>
                <a:tc>
                  <a:txBody>
                    <a:bodyPr/>
                    <a:lstStyle/>
                    <a:p>
                      <a:pPr marL="0" algn="ctr" defTabSz="914400" rtl="0" eaLnBrk="1" latinLnBrk="0" hangingPunct="1"/>
                      <a:r>
                        <a:rPr lang="en-US" sz="1800" b="1" kern="1200" dirty="0">
                          <a:solidFill>
                            <a:srgbClr val="FF0000"/>
                          </a:solidFill>
                          <a:latin typeface="+mn-lt"/>
                          <a:ea typeface="+mn-ea"/>
                          <a:cs typeface="+mn-cs"/>
                        </a:rPr>
                        <a:t>1</a:t>
                      </a:r>
                      <a:endParaRPr lang="hi-IN" sz="1800" b="1" kern="1200" dirty="0">
                        <a:solidFill>
                          <a:srgbClr val="FF0000"/>
                        </a:solidFill>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xmlns="" val="3650425646"/>
                  </a:ext>
                </a:extLst>
              </a:tr>
              <a:tr h="142931">
                <a:tc>
                  <a:txBody>
                    <a:bodyPr/>
                    <a:lstStyle/>
                    <a:p>
                      <a:pPr algn="ctr"/>
                      <a:r>
                        <a:rPr lang="en-US" dirty="0"/>
                        <a:t>1</a:t>
                      </a:r>
                      <a:endParaRPr lang="hi-IN" dirty="0"/>
                    </a:p>
                  </a:txBody>
                  <a:tcPr/>
                </a:tc>
                <a:tc>
                  <a:txBody>
                    <a:bodyPr/>
                    <a:lstStyle/>
                    <a:p>
                      <a:pPr algn="ctr"/>
                      <a:r>
                        <a:rPr lang="en-US" b="1" dirty="0">
                          <a:solidFill>
                            <a:srgbClr val="FF0000"/>
                          </a:solidFill>
                        </a:rPr>
                        <a:t>1</a:t>
                      </a:r>
                      <a:endParaRPr lang="hi-IN" b="1" dirty="0">
                        <a:solidFill>
                          <a:srgbClr val="FF0000"/>
                        </a:solidFill>
                      </a:endParaRPr>
                    </a:p>
                  </a:txBody>
                  <a:tcPr>
                    <a:solidFill>
                      <a:schemeClr val="accent1">
                        <a:lumMod val="40000"/>
                        <a:lumOff val="60000"/>
                      </a:schemeClr>
                    </a:solidFill>
                  </a:tcPr>
                </a:tc>
                <a:tc>
                  <a:txBody>
                    <a:bodyPr/>
                    <a:lstStyle/>
                    <a:p>
                      <a:pPr algn="ctr"/>
                      <a:r>
                        <a:rPr lang="en-US" dirty="0"/>
                        <a:t>0</a:t>
                      </a:r>
                      <a:endParaRPr lang="hi-IN" dirty="0"/>
                    </a:p>
                  </a:txBody>
                  <a:tcPr>
                    <a:solidFill>
                      <a:schemeClr val="accent1">
                        <a:lumMod val="40000"/>
                        <a:lumOff val="60000"/>
                      </a:schemeClr>
                    </a:solidFill>
                  </a:tcPr>
                </a:tc>
                <a:extLst>
                  <a:ext uri="{0D108BD9-81ED-4DB2-BD59-A6C34878D82A}">
                    <a16:rowId xmlns:a16="http://schemas.microsoft.com/office/drawing/2014/main" xmlns="" val="1794664762"/>
                  </a:ext>
                </a:extLst>
              </a:tr>
            </a:tbl>
          </a:graphicData>
        </a:graphic>
      </p:graphicFrame>
      <p:sp>
        <p:nvSpPr>
          <p:cNvPr id="3" name="Rectangle: Rounded Corners 2">
            <a:extLst>
              <a:ext uri="{FF2B5EF4-FFF2-40B4-BE49-F238E27FC236}">
                <a16:creationId xmlns:a16="http://schemas.microsoft.com/office/drawing/2014/main" xmlns="" id="{B1978573-8E2B-4EC6-A5EB-1545D24AF9A6}"/>
              </a:ext>
            </a:extLst>
          </p:cNvPr>
          <p:cNvSpPr/>
          <p:nvPr/>
        </p:nvSpPr>
        <p:spPr>
          <a:xfrm rot="20491766">
            <a:off x="6947532" y="2730090"/>
            <a:ext cx="1600200" cy="45720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graphicFrame>
        <p:nvGraphicFramePr>
          <p:cNvPr id="13" name="Table 2">
            <a:extLst>
              <a:ext uri="{FF2B5EF4-FFF2-40B4-BE49-F238E27FC236}">
                <a16:creationId xmlns:a16="http://schemas.microsoft.com/office/drawing/2014/main" xmlns="" id="{9B4A1A41-01A6-40A8-A649-C42E8E79D46A}"/>
              </a:ext>
            </a:extLst>
          </p:cNvPr>
          <p:cNvGraphicFramePr>
            <a:graphicFrameLocks noGrp="1"/>
          </p:cNvGraphicFramePr>
          <p:nvPr>
            <p:extLst>
              <p:ext uri="{D42A27DB-BD31-4B8C-83A1-F6EECF244321}">
                <p14:modId xmlns:p14="http://schemas.microsoft.com/office/powerpoint/2010/main" val="4203973483"/>
              </p:ext>
            </p:extLst>
          </p:nvPr>
        </p:nvGraphicFramePr>
        <p:xfrm>
          <a:off x="5298231" y="4597847"/>
          <a:ext cx="3644382" cy="1376680"/>
        </p:xfrm>
        <a:graphic>
          <a:graphicData uri="http://schemas.openxmlformats.org/drawingml/2006/table">
            <a:tbl>
              <a:tblPr firstRow="1" bandRow="1">
                <a:tableStyleId>{5940675A-B579-460E-94D1-54222C63F5DA}</a:tableStyleId>
              </a:tblPr>
              <a:tblGrid>
                <a:gridCol w="1214794">
                  <a:extLst>
                    <a:ext uri="{9D8B030D-6E8A-4147-A177-3AD203B41FA5}">
                      <a16:colId xmlns:a16="http://schemas.microsoft.com/office/drawing/2014/main" xmlns="" val="1518156657"/>
                    </a:ext>
                  </a:extLst>
                </a:gridCol>
                <a:gridCol w="1214794">
                  <a:extLst>
                    <a:ext uri="{9D8B030D-6E8A-4147-A177-3AD203B41FA5}">
                      <a16:colId xmlns:a16="http://schemas.microsoft.com/office/drawing/2014/main" xmlns="" val="1857393258"/>
                    </a:ext>
                  </a:extLst>
                </a:gridCol>
                <a:gridCol w="1214794">
                  <a:extLst>
                    <a:ext uri="{9D8B030D-6E8A-4147-A177-3AD203B41FA5}">
                      <a16:colId xmlns:a16="http://schemas.microsoft.com/office/drawing/2014/main" xmlns="" val="4055169351"/>
                    </a:ext>
                  </a:extLst>
                </a:gridCol>
              </a:tblGrid>
              <a:tr h="370840">
                <a:tc>
                  <a:txBody>
                    <a:bodyPr/>
                    <a:lstStyle/>
                    <a:p>
                      <a:r>
                        <a:rPr lang="en-US" dirty="0"/>
                        <a:t>                 A</a:t>
                      </a:r>
                    </a:p>
                    <a:p>
                      <a:pPr algn="ctr"/>
                      <a:r>
                        <a:rPr lang="en-US" dirty="0"/>
                        <a:t>B</a:t>
                      </a:r>
                      <a:endParaRPr lang="hi-IN" dirty="0"/>
                    </a:p>
                  </a:txBody>
                  <a:tcPr/>
                </a:tc>
                <a:tc>
                  <a:txBody>
                    <a:bodyPr/>
                    <a:lstStyle/>
                    <a:p>
                      <a:pPr algn="ctr"/>
                      <a:r>
                        <a:rPr lang="en-US" dirty="0"/>
                        <a:t>0</a:t>
                      </a:r>
                      <a:endParaRPr lang="hi-IN" dirty="0"/>
                    </a:p>
                  </a:txBody>
                  <a:tcPr/>
                </a:tc>
                <a:tc>
                  <a:txBody>
                    <a:bodyPr/>
                    <a:lstStyle/>
                    <a:p>
                      <a:pPr algn="ctr"/>
                      <a:r>
                        <a:rPr lang="en-US" dirty="0"/>
                        <a:t>1</a:t>
                      </a:r>
                      <a:endParaRPr lang="hi-IN" dirty="0"/>
                    </a:p>
                  </a:txBody>
                  <a:tcPr/>
                </a:tc>
                <a:extLst>
                  <a:ext uri="{0D108BD9-81ED-4DB2-BD59-A6C34878D82A}">
                    <a16:rowId xmlns:a16="http://schemas.microsoft.com/office/drawing/2014/main" xmlns="" val="827376877"/>
                  </a:ext>
                </a:extLst>
              </a:tr>
              <a:tr h="370840">
                <a:tc>
                  <a:txBody>
                    <a:bodyPr/>
                    <a:lstStyle/>
                    <a:p>
                      <a:pPr algn="ctr"/>
                      <a:r>
                        <a:rPr lang="en-US" dirty="0"/>
                        <a:t>0</a:t>
                      </a:r>
                      <a:endParaRPr lang="hi-IN" dirty="0"/>
                    </a:p>
                  </a:txBody>
                  <a:tcPr/>
                </a:tc>
                <a:tc>
                  <a:txBody>
                    <a:bodyPr/>
                    <a:lstStyle/>
                    <a:p>
                      <a:pPr algn="ctr"/>
                      <a:r>
                        <a:rPr lang="en-US" dirty="0"/>
                        <a:t>0</a:t>
                      </a:r>
                      <a:endParaRPr lang="hi-IN" dirty="0"/>
                    </a:p>
                  </a:txBody>
                  <a:tcPr>
                    <a:solidFill>
                      <a:schemeClr val="accent1">
                        <a:lumMod val="40000"/>
                        <a:lumOff val="60000"/>
                      </a:schemeClr>
                    </a:solidFill>
                  </a:tcPr>
                </a:tc>
                <a:tc>
                  <a:txBody>
                    <a:bodyPr/>
                    <a:lstStyle/>
                    <a:p>
                      <a:pPr marL="0" algn="ctr" defTabSz="914400" rtl="0" eaLnBrk="1" latinLnBrk="0" hangingPunct="1"/>
                      <a:r>
                        <a:rPr lang="en-US" sz="1800" b="0" kern="1200" dirty="0">
                          <a:solidFill>
                            <a:schemeClr val="tx1"/>
                          </a:solidFill>
                          <a:latin typeface="+mn-lt"/>
                          <a:ea typeface="+mn-ea"/>
                          <a:cs typeface="+mn-cs"/>
                        </a:rPr>
                        <a:t>0</a:t>
                      </a:r>
                      <a:endParaRPr lang="hi-IN" sz="1800" b="0" kern="1200" dirty="0">
                        <a:solidFill>
                          <a:schemeClr val="tx1"/>
                        </a:solidFill>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xmlns="" val="3650425646"/>
                  </a:ext>
                </a:extLst>
              </a:tr>
              <a:tr h="142931">
                <a:tc>
                  <a:txBody>
                    <a:bodyPr/>
                    <a:lstStyle/>
                    <a:p>
                      <a:pPr algn="ctr"/>
                      <a:r>
                        <a:rPr lang="en-US" dirty="0"/>
                        <a:t>1</a:t>
                      </a:r>
                      <a:endParaRPr lang="hi-IN" dirty="0"/>
                    </a:p>
                  </a:txBody>
                  <a:tcPr/>
                </a:tc>
                <a:tc>
                  <a:txBody>
                    <a:bodyPr/>
                    <a:lstStyle/>
                    <a:p>
                      <a:pPr algn="ctr"/>
                      <a:r>
                        <a:rPr lang="en-US" b="0" dirty="0">
                          <a:solidFill>
                            <a:schemeClr val="tx1"/>
                          </a:solidFill>
                        </a:rPr>
                        <a:t>0</a:t>
                      </a:r>
                      <a:endParaRPr lang="hi-IN" b="0" dirty="0">
                        <a:solidFill>
                          <a:schemeClr val="tx1"/>
                        </a:solidFill>
                      </a:endParaRPr>
                    </a:p>
                  </a:txBody>
                  <a:tcPr>
                    <a:solidFill>
                      <a:schemeClr val="accent1">
                        <a:lumMod val="40000"/>
                        <a:lumOff val="60000"/>
                      </a:schemeClr>
                    </a:solidFill>
                  </a:tcPr>
                </a:tc>
                <a:tc>
                  <a:txBody>
                    <a:bodyPr/>
                    <a:lstStyle/>
                    <a:p>
                      <a:pPr algn="ctr"/>
                      <a:r>
                        <a:rPr lang="en-US" b="1" dirty="0">
                          <a:solidFill>
                            <a:srgbClr val="FF0000"/>
                          </a:solidFill>
                        </a:rPr>
                        <a:t>1</a:t>
                      </a:r>
                      <a:endParaRPr lang="hi-IN" b="1" dirty="0">
                        <a:solidFill>
                          <a:srgbClr val="FF0000"/>
                        </a:solidFill>
                      </a:endParaRPr>
                    </a:p>
                  </a:txBody>
                  <a:tcPr>
                    <a:solidFill>
                      <a:schemeClr val="accent1">
                        <a:lumMod val="40000"/>
                        <a:lumOff val="60000"/>
                      </a:schemeClr>
                    </a:solidFill>
                  </a:tcPr>
                </a:tc>
                <a:extLst>
                  <a:ext uri="{0D108BD9-81ED-4DB2-BD59-A6C34878D82A}">
                    <a16:rowId xmlns:a16="http://schemas.microsoft.com/office/drawing/2014/main" xmlns="" val="1794664762"/>
                  </a:ext>
                </a:extLst>
              </a:tr>
            </a:tbl>
          </a:graphicData>
        </a:graphic>
      </p:graphicFrame>
      <p:sp>
        <p:nvSpPr>
          <p:cNvPr id="5" name="Oval 4">
            <a:extLst>
              <a:ext uri="{FF2B5EF4-FFF2-40B4-BE49-F238E27FC236}">
                <a16:creationId xmlns:a16="http://schemas.microsoft.com/office/drawing/2014/main" xmlns="" id="{891D1C63-56BD-4EC0-B3F3-E40CF4D100CB}"/>
              </a:ext>
            </a:extLst>
          </p:cNvPr>
          <p:cNvSpPr/>
          <p:nvPr/>
        </p:nvSpPr>
        <p:spPr>
          <a:xfrm>
            <a:off x="8115132" y="5549416"/>
            <a:ext cx="463809" cy="45720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Tree>
    <p:extLst>
      <p:ext uri="{BB962C8B-B14F-4D97-AF65-F5344CB8AC3E}">
        <p14:creationId xmlns:p14="http://schemas.microsoft.com/office/powerpoint/2010/main" val="3218216508"/>
      </p:ext>
    </p:extLst>
  </p:cSld>
  <p:clrMapOvr>
    <a:masterClrMapping/>
  </p:clrMapOvr>
  <mc:AlternateContent xmlns:mc="http://schemas.openxmlformats.org/markup-compatibility/2006" xmlns:p14="http://schemas.microsoft.com/office/powerpoint/2010/main">
    <mc:Choice Requires="p14">
      <p:transition spd="slow" p14:dur="2000" advTm="173153"/>
    </mc:Choice>
    <mc:Fallback xmlns="">
      <p:transition spd="slow" advTm="173153"/>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AutoShape 22" descr="Visualizing Digital and Analog Signal - evive"/>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sz="1800">
              <a:latin typeface="Arial" panose="020B0604020202020204" pitchFamily="34" charset="0"/>
            </a:endParaRPr>
          </a:p>
        </p:txBody>
      </p:sp>
      <p:sp>
        <p:nvSpPr>
          <p:cNvPr id="10" name="Rectangle 5">
            <a:extLst>
              <a:ext uri="{FF2B5EF4-FFF2-40B4-BE49-F238E27FC236}">
                <a16:creationId xmlns:a16="http://schemas.microsoft.com/office/drawing/2014/main" xmlns="" id="{1E871BDD-D7A6-420F-B1ED-061EA60D3D8E}"/>
              </a:ext>
            </a:extLst>
          </p:cNvPr>
          <p:cNvSpPr>
            <a:spLocks noChangeArrowheads="1"/>
          </p:cNvSpPr>
          <p:nvPr>
            <p:custDataLst>
              <p:tags r:id="rId1"/>
            </p:custDataLst>
          </p:nvPr>
        </p:nvSpPr>
        <p:spPr bwMode="auto">
          <a:xfrm>
            <a:off x="0" y="138341"/>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11" name="TextBox 4">
            <a:extLst>
              <a:ext uri="{FF2B5EF4-FFF2-40B4-BE49-F238E27FC236}">
                <a16:creationId xmlns:a16="http://schemas.microsoft.com/office/drawing/2014/main" xmlns="" id="{55DFDAF7-6AE4-4886-87F2-1FC953E03CB3}"/>
              </a:ext>
            </a:extLst>
          </p:cNvPr>
          <p:cNvSpPr>
            <a:spLocks noChangeArrowheads="1"/>
          </p:cNvSpPr>
          <p:nvPr>
            <p:custDataLst>
              <p:tags r:id="rId2"/>
            </p:custDataLst>
          </p:nvPr>
        </p:nvSpPr>
        <p:spPr bwMode="auto">
          <a:xfrm>
            <a:off x="76200" y="184734"/>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13" name="Rectangle 17">
            <a:extLst>
              <a:ext uri="{FF2B5EF4-FFF2-40B4-BE49-F238E27FC236}">
                <a16:creationId xmlns:a16="http://schemas.microsoft.com/office/drawing/2014/main" xmlns="" id="{0836C493-E0C7-4172-8E6E-09A09188CE8B}"/>
              </a:ext>
            </a:extLst>
          </p:cNvPr>
          <p:cNvSpPr>
            <a:spLocks noChangeArrowheads="1"/>
          </p:cNvSpPr>
          <p:nvPr/>
        </p:nvSpPr>
        <p:spPr bwMode="auto">
          <a:xfrm>
            <a:off x="306387" y="1435894"/>
            <a:ext cx="8759825" cy="12311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97180" marR="636905" algn="just">
              <a:spcBef>
                <a:spcPts val="0"/>
              </a:spcBef>
              <a:spcAft>
                <a:spcPts val="0"/>
              </a:spcAft>
              <a:buNone/>
            </a:pPr>
            <a:r>
              <a:rPr lang="en-US" sz="2000" b="1" dirty="0">
                <a:latin typeface="+mn-lt"/>
                <a:cs typeface="Times New Roman" panose="02020603050405020304" pitchFamily="18" charset="0"/>
              </a:rPr>
              <a:t>Full Adder (CD 4008 (CMOS)) : </a:t>
            </a:r>
            <a:r>
              <a:rPr lang="en-US" sz="1800" dirty="0">
                <a:effectLst/>
                <a:latin typeface="+mn-lt"/>
                <a:ea typeface="Times New Roman" panose="02020603050405020304" pitchFamily="18" charset="0"/>
                <a:cs typeface="Times New Roman" panose="02020603050405020304" pitchFamily="18" charset="0"/>
              </a:rPr>
              <a:t>A</a:t>
            </a:r>
            <a:r>
              <a:rPr lang="en-US" sz="1800" spc="3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logic</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circuit</a:t>
            </a:r>
            <a:r>
              <a:rPr lang="en-US" sz="1800" spc="4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for</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adding</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two</a:t>
            </a:r>
            <a:r>
              <a:rPr lang="en-US" sz="1800" spc="4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1-bit</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numbers,</a:t>
            </a:r>
            <a:r>
              <a:rPr lang="en-US" sz="1800" spc="5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or</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simply</a:t>
            </a:r>
            <a:r>
              <a:rPr lang="en-US" sz="1800" spc="2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two</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bits, with previous input carry. </a:t>
            </a:r>
            <a:r>
              <a:rPr lang="en-US" sz="1800" spc="5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This</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circuit</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has</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three</a:t>
            </a:r>
            <a:r>
              <a:rPr lang="en-US" sz="1800" spc="60" dirty="0">
                <a:effectLst/>
                <a:latin typeface="+mn-lt"/>
                <a:ea typeface="Times New Roman" panose="02020603050405020304" pitchFamily="18" charset="0"/>
                <a:cs typeface="Times New Roman" panose="02020603050405020304" pitchFamily="18" charset="0"/>
              </a:rPr>
              <a:t> </a:t>
            </a:r>
            <a:r>
              <a:rPr lang="en-US" sz="1800" spc="-10" dirty="0">
                <a:effectLst/>
                <a:latin typeface="+mn-lt"/>
                <a:ea typeface="Times New Roman" panose="02020603050405020304" pitchFamily="18" charset="0"/>
                <a:cs typeface="Times New Roman" panose="02020603050405020304" pitchFamily="18" charset="0"/>
              </a:rPr>
              <a:t>inputs</a:t>
            </a:r>
            <a:r>
              <a:rPr lang="en-US" sz="1800" spc="6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and</a:t>
            </a:r>
            <a:r>
              <a:rPr lang="en-US" sz="1800" spc="60" dirty="0">
                <a:effectLst/>
                <a:latin typeface="+mn-lt"/>
                <a:ea typeface="Times New Roman" panose="02020603050405020304" pitchFamily="18" charset="0"/>
                <a:cs typeface="Times New Roman" panose="02020603050405020304" pitchFamily="18" charset="0"/>
              </a:rPr>
              <a:t> </a:t>
            </a:r>
            <a:r>
              <a:rPr lang="en-US" sz="1800" spc="-10" dirty="0">
                <a:effectLst/>
                <a:latin typeface="+mn-lt"/>
                <a:ea typeface="Times New Roman" panose="02020603050405020304" pitchFamily="18" charset="0"/>
                <a:cs typeface="Times New Roman" panose="02020603050405020304" pitchFamily="18" charset="0"/>
              </a:rPr>
              <a:t>two</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outputs.</a:t>
            </a:r>
            <a:r>
              <a:rPr lang="en-US" sz="1800" spc="5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spc="5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inputs</a:t>
            </a:r>
            <a:r>
              <a:rPr lang="en-US" sz="1800" spc="6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are</a:t>
            </a:r>
            <a:r>
              <a:rPr lang="en-US" sz="1800" spc="5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spc="55" dirty="0">
                <a:effectLst/>
                <a:latin typeface="+mn-lt"/>
                <a:ea typeface="Times New Roman" panose="02020603050405020304" pitchFamily="18" charset="0"/>
                <a:cs typeface="Times New Roman" panose="02020603050405020304" pitchFamily="18" charset="0"/>
              </a:rPr>
              <a:t> three</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1-bit</a:t>
            </a:r>
            <a:r>
              <a:rPr lang="en-US" sz="1800" spc="19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binary</a:t>
            </a:r>
            <a:r>
              <a:rPr lang="en-US" sz="1800" spc="-2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numbers</a:t>
            </a:r>
            <a:r>
              <a:rPr lang="en-US" sz="1800" spc="5" dirty="0">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and</a:t>
            </a:r>
            <a:r>
              <a:rPr lang="en-US" sz="1800" spc="-1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dirty="0">
                <a:effectLst/>
                <a:latin typeface="+mn-lt"/>
                <a:ea typeface="Times New Roman" panose="02020603050405020304" pitchFamily="18" charset="0"/>
                <a:cs typeface="Times New Roman" panose="02020603050405020304" pitchFamily="18" charset="0"/>
              </a:rPr>
              <a:t> </a:t>
            </a:r>
            <a:r>
              <a:rPr lang="en-US" sz="1800" spc="-10" dirty="0">
                <a:effectLst/>
                <a:latin typeface="+mn-lt"/>
                <a:ea typeface="Times New Roman" panose="02020603050405020304" pitchFamily="18" charset="0"/>
                <a:cs typeface="Times New Roman" panose="02020603050405020304" pitchFamily="18" charset="0"/>
              </a:rPr>
              <a:t>outputs</a:t>
            </a:r>
            <a:r>
              <a:rPr lang="en-US" sz="1800" spc="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are</a:t>
            </a:r>
            <a:r>
              <a:rPr lang="en-US" sz="1800" spc="-5" dirty="0">
                <a:effectLst/>
                <a:latin typeface="+mn-lt"/>
                <a:ea typeface="Times New Roman" panose="02020603050405020304" pitchFamily="18" charset="0"/>
                <a:cs typeface="Times New Roman" panose="02020603050405020304" pitchFamily="18" charset="0"/>
              </a:rPr>
              <a:t> Sum</a:t>
            </a:r>
            <a:r>
              <a:rPr lang="en-US" sz="1800" spc="-2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and</a:t>
            </a:r>
            <a:r>
              <a:rPr lang="en-US" sz="1800" spc="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Carry-out bits. </a:t>
            </a:r>
            <a:endParaRPr lang="en-US" sz="1800" dirty="0">
              <a:latin typeface="+mn-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E54BF79D-7324-4873-8341-62B526DC702E}"/>
                  </a:ext>
                </a:extLst>
              </p:cNvPr>
              <p:cNvSpPr txBox="1"/>
              <p:nvPr/>
            </p:nvSpPr>
            <p:spPr>
              <a:xfrm>
                <a:off x="460375" y="6285126"/>
                <a:ext cx="4330894" cy="369909"/>
              </a:xfrm>
              <a:prstGeom prst="rect">
                <a:avLst/>
              </a:prstGeom>
              <a:noFill/>
            </p:spPr>
            <p:txBody>
              <a:bodyPr wrap="square">
                <a:spAutoFit/>
              </a:bodyPr>
              <a:lstStyle/>
              <a:p>
                <a14:m>
                  <m:oMath xmlns:m="http://schemas.openxmlformats.org/officeDocument/2006/math">
                    <m:r>
                      <a:rPr lang="en-US" b="0" i="1" smtClean="0">
                        <a:solidFill>
                          <a:srgbClr val="273239"/>
                        </a:solidFill>
                        <a:effectLst/>
                        <a:latin typeface="Cambria Math" panose="02040503050406030204" pitchFamily="18" charset="0"/>
                      </a:rPr>
                      <m:t>𝑆𝑢𝑚</m:t>
                    </m:r>
                    <m:r>
                      <a:rPr lang="en-US" b="0" i="1" smtClean="0">
                        <a:solidFill>
                          <a:srgbClr val="273239"/>
                        </a:solidFill>
                        <a:effectLst/>
                        <a:latin typeface="Cambria Math" panose="02040503050406030204" pitchFamily="18" charset="0"/>
                      </a:rPr>
                      <m:t>= </m:t>
                    </m:r>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𝐴</m:t>
                        </m:r>
                      </m:e>
                    </m:acc>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𝐵</m:t>
                        </m:r>
                      </m:e>
                    </m:acc>
                    <m:sSub>
                      <m:sSubPr>
                        <m:ctrlPr>
                          <a:rPr lang="en-US" b="0" i="1" smtClean="0">
                            <a:solidFill>
                              <a:srgbClr val="273239"/>
                            </a:solidFill>
                            <a:effectLst/>
                            <a:latin typeface="Cambria Math"/>
                          </a:rPr>
                        </m:ctrlPr>
                      </m:sSubPr>
                      <m:e>
                        <m:r>
                          <a:rPr lang="en-US" b="0" i="1" smtClean="0">
                            <a:solidFill>
                              <a:srgbClr val="273239"/>
                            </a:solidFill>
                            <a:effectLst/>
                            <a:latin typeface="Cambria Math" panose="02040503050406030204" pitchFamily="18" charset="0"/>
                          </a:rPr>
                          <m:t>𝐶</m:t>
                        </m:r>
                      </m:e>
                      <m:sub>
                        <m:r>
                          <a:rPr lang="en-US" b="0" i="1" smtClean="0">
                            <a:solidFill>
                              <a:srgbClr val="273239"/>
                            </a:solidFill>
                            <a:effectLst/>
                            <a:latin typeface="Cambria Math" panose="02040503050406030204" pitchFamily="18" charset="0"/>
                          </a:rPr>
                          <m:t>𝑖𝑛</m:t>
                        </m:r>
                      </m:sub>
                    </m:sSub>
                    <m:r>
                      <a:rPr lang="en-US" b="0" i="1" smtClean="0">
                        <a:solidFill>
                          <a:srgbClr val="273239"/>
                        </a:solidFill>
                        <a:effectLst/>
                        <a:latin typeface="Cambria Math" panose="02040503050406030204" pitchFamily="18" charset="0"/>
                      </a:rPr>
                      <m:t>+</m:t>
                    </m:r>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𝐴</m:t>
                        </m:r>
                      </m:e>
                    </m:acc>
                    <m:r>
                      <a:rPr lang="en-US" b="0" i="1" smtClean="0">
                        <a:solidFill>
                          <a:srgbClr val="273239"/>
                        </a:solidFill>
                        <a:effectLst/>
                        <a:latin typeface="Cambria Math" panose="02040503050406030204" pitchFamily="18" charset="0"/>
                      </a:rPr>
                      <m:t>𝐵</m:t>
                    </m:r>
                    <m:acc>
                      <m:accPr>
                        <m:chr m:val="̅"/>
                        <m:ctrlPr>
                          <a:rPr lang="en-US" b="0" i="1" smtClean="0">
                            <a:solidFill>
                              <a:srgbClr val="273239"/>
                            </a:solidFill>
                            <a:effectLst/>
                            <a:latin typeface="Cambria Math"/>
                          </a:rPr>
                        </m:ctrlPr>
                      </m:accPr>
                      <m:e>
                        <m:sSub>
                          <m:sSubPr>
                            <m:ctrlPr>
                              <a:rPr lang="en-US" b="0" i="1" smtClean="0">
                                <a:solidFill>
                                  <a:srgbClr val="273239"/>
                                </a:solidFill>
                                <a:effectLst/>
                                <a:latin typeface="Cambria Math"/>
                              </a:rPr>
                            </m:ctrlPr>
                          </m:sSubPr>
                          <m:e>
                            <m:r>
                              <a:rPr lang="en-US" b="0" i="1" smtClean="0">
                                <a:solidFill>
                                  <a:srgbClr val="273239"/>
                                </a:solidFill>
                                <a:effectLst/>
                                <a:latin typeface="Cambria Math" panose="02040503050406030204" pitchFamily="18" charset="0"/>
                              </a:rPr>
                              <m:t>𝐶</m:t>
                            </m:r>
                          </m:e>
                          <m:sub>
                            <m:r>
                              <a:rPr lang="en-US" b="0" i="1" smtClean="0">
                                <a:solidFill>
                                  <a:srgbClr val="273239"/>
                                </a:solidFill>
                                <a:effectLst/>
                                <a:latin typeface="Cambria Math" panose="02040503050406030204" pitchFamily="18" charset="0"/>
                              </a:rPr>
                              <m:t>𝑖𝑛</m:t>
                            </m:r>
                          </m:sub>
                        </m:sSub>
                      </m:e>
                    </m:acc>
                    <m:r>
                      <a:rPr lang="en-US" b="0" i="1" smtClean="0">
                        <a:solidFill>
                          <a:srgbClr val="273239"/>
                        </a:solidFill>
                        <a:effectLst/>
                        <a:latin typeface="Cambria Math" panose="02040503050406030204" pitchFamily="18" charset="0"/>
                      </a:rPr>
                      <m:t>+</m:t>
                    </m:r>
                    <m:r>
                      <a:rPr lang="en-US" b="0" i="1" smtClean="0">
                        <a:solidFill>
                          <a:srgbClr val="273239"/>
                        </a:solidFill>
                        <a:effectLst/>
                        <a:latin typeface="Cambria Math" panose="02040503050406030204" pitchFamily="18" charset="0"/>
                      </a:rPr>
                      <m:t>𝐴</m:t>
                    </m:r>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𝐵</m:t>
                        </m:r>
                      </m:e>
                    </m:acc>
                  </m:oMath>
                </a14:m>
                <a:r>
                  <a:rPr lang="en-US" dirty="0">
                    <a:solidFill>
                      <a:srgbClr val="273239"/>
                    </a:solidFill>
                  </a:rPr>
                  <a:t> </a:t>
                </a:r>
                <a14:m>
                  <m:oMath xmlns:m="http://schemas.openxmlformats.org/officeDocument/2006/math">
                    <m:acc>
                      <m:accPr>
                        <m:chr m:val="̅"/>
                        <m:ctrlPr>
                          <a:rPr lang="en-US" i="1" smtClean="0">
                            <a:solidFill>
                              <a:srgbClr val="273239"/>
                            </a:solidFill>
                            <a:latin typeface="Cambria Math"/>
                          </a:rPr>
                        </m:ctrlPr>
                      </m:accPr>
                      <m:e>
                        <m:sSub>
                          <m:sSubPr>
                            <m:ctrlPr>
                              <a:rPr lang="en-US" i="1">
                                <a:solidFill>
                                  <a:srgbClr val="273239"/>
                                </a:solidFill>
                                <a:latin typeface="Cambria Math"/>
                              </a:rPr>
                            </m:ctrlPr>
                          </m:sSubPr>
                          <m:e>
                            <m:r>
                              <a:rPr lang="en-US" i="1">
                                <a:solidFill>
                                  <a:srgbClr val="273239"/>
                                </a:solidFill>
                                <a:latin typeface="Cambria Math" panose="02040503050406030204" pitchFamily="18" charset="0"/>
                              </a:rPr>
                              <m:t>𝐶</m:t>
                            </m:r>
                          </m:e>
                          <m:sub>
                            <m:r>
                              <a:rPr lang="en-US" i="1">
                                <a:solidFill>
                                  <a:srgbClr val="273239"/>
                                </a:solidFill>
                                <a:latin typeface="Cambria Math" panose="02040503050406030204" pitchFamily="18" charset="0"/>
                              </a:rPr>
                              <m:t>𝑖𝑛</m:t>
                            </m:r>
                          </m:sub>
                        </m:sSub>
                      </m:e>
                    </m:acc>
                    <m:r>
                      <a:rPr lang="en-US" b="0" i="1" smtClean="0">
                        <a:solidFill>
                          <a:srgbClr val="273239"/>
                        </a:solidFill>
                        <a:latin typeface="Cambria Math" panose="02040503050406030204" pitchFamily="18" charset="0"/>
                      </a:rPr>
                      <m:t>+</m:t>
                    </m:r>
                    <m:sSub>
                      <m:sSubPr>
                        <m:ctrlPr>
                          <a:rPr lang="en-US" i="1">
                            <a:solidFill>
                              <a:srgbClr val="273239"/>
                            </a:solidFill>
                            <a:latin typeface="Cambria Math"/>
                          </a:rPr>
                        </m:ctrlPr>
                      </m:sSubPr>
                      <m:e>
                        <m:r>
                          <a:rPr lang="en-US" b="0" i="1" smtClean="0">
                            <a:solidFill>
                              <a:srgbClr val="273239"/>
                            </a:solidFill>
                            <a:latin typeface="Cambria Math" panose="02040503050406030204" pitchFamily="18" charset="0"/>
                          </a:rPr>
                          <m:t>𝐴𝐵</m:t>
                        </m:r>
                        <m:r>
                          <a:rPr lang="en-US" i="1">
                            <a:solidFill>
                              <a:srgbClr val="273239"/>
                            </a:solidFill>
                            <a:latin typeface="Cambria Math" panose="02040503050406030204" pitchFamily="18" charset="0"/>
                          </a:rPr>
                          <m:t>𝐶</m:t>
                        </m:r>
                      </m:e>
                      <m:sub>
                        <m:r>
                          <a:rPr lang="en-US" i="1">
                            <a:solidFill>
                              <a:srgbClr val="273239"/>
                            </a:solidFill>
                            <a:latin typeface="Cambria Math" panose="02040503050406030204" pitchFamily="18" charset="0"/>
                          </a:rPr>
                          <m:t>𝑖𝑛</m:t>
                        </m:r>
                      </m:sub>
                    </m:sSub>
                  </m:oMath>
                </a14:m>
                <a:endParaRPr lang="en-US" b="0" i="0" dirty="0">
                  <a:solidFill>
                    <a:srgbClr val="273239"/>
                  </a:solidFill>
                  <a:effectLst/>
                  <a:latin typeface="Nunito" pitchFamily="2" charset="0"/>
                </a:endParaRPr>
              </a:p>
            </p:txBody>
          </p:sp>
        </mc:Choice>
        <mc:Fallback xmlns="">
          <p:sp>
            <p:nvSpPr>
              <p:cNvPr id="9" name="TextBox 8">
                <a:extLst>
                  <a:ext uri="{FF2B5EF4-FFF2-40B4-BE49-F238E27FC236}">
                    <a16:creationId xmlns:a16="http://schemas.microsoft.com/office/drawing/2014/main" id="{E54BF79D-7324-4873-8341-62B526DC702E}"/>
                  </a:ext>
                </a:extLst>
              </p:cNvPr>
              <p:cNvSpPr txBox="1">
                <a:spLocks noRot="1" noChangeAspect="1" noMove="1" noResize="1" noEditPoints="1" noAdjustHandles="1" noChangeArrowheads="1" noChangeShapeType="1" noTextEdit="1"/>
              </p:cNvSpPr>
              <p:nvPr/>
            </p:nvSpPr>
            <p:spPr>
              <a:xfrm>
                <a:off x="460375" y="6285126"/>
                <a:ext cx="4330894" cy="369909"/>
              </a:xfrm>
              <a:prstGeom prst="rect">
                <a:avLst/>
              </a:prstGeom>
              <a:blipFill>
                <a:blip r:embed="rId4"/>
                <a:stretch>
                  <a:fillRect/>
                </a:stretch>
              </a:blipFill>
            </p:spPr>
            <p:txBody>
              <a:bodyPr/>
              <a:lstStyle/>
              <a:p>
                <a:r>
                  <a:rPr lang="hi-IN">
                    <a:noFill/>
                  </a:rPr>
                  <a:t> </a:t>
                </a:r>
              </a:p>
            </p:txBody>
          </p:sp>
        </mc:Fallback>
      </mc:AlternateContent>
      <p:graphicFrame>
        <p:nvGraphicFramePr>
          <p:cNvPr id="5" name="Table 5">
            <a:extLst>
              <a:ext uri="{FF2B5EF4-FFF2-40B4-BE49-F238E27FC236}">
                <a16:creationId xmlns:a16="http://schemas.microsoft.com/office/drawing/2014/main" xmlns="" id="{38A1B19A-C3BC-4741-BFBA-AD1E48FA5EE1}"/>
              </a:ext>
            </a:extLst>
          </p:cNvPr>
          <p:cNvGraphicFramePr>
            <a:graphicFrameLocks noGrp="1"/>
          </p:cNvGraphicFramePr>
          <p:nvPr>
            <p:extLst>
              <p:ext uri="{D42A27DB-BD31-4B8C-83A1-F6EECF244321}">
                <p14:modId xmlns:p14="http://schemas.microsoft.com/office/powerpoint/2010/main" val="1724917210"/>
              </p:ext>
            </p:extLst>
          </p:nvPr>
        </p:nvGraphicFramePr>
        <p:xfrm>
          <a:off x="1295400" y="2912352"/>
          <a:ext cx="6553200" cy="3108960"/>
        </p:xfrm>
        <a:graphic>
          <a:graphicData uri="http://schemas.openxmlformats.org/drawingml/2006/table">
            <a:tbl>
              <a:tblPr firstRow="1" bandRow="1">
                <a:tableStyleId>{5C22544A-7EE6-4342-B048-85BDC9FD1C3A}</a:tableStyleId>
              </a:tblPr>
              <a:tblGrid>
                <a:gridCol w="1310640">
                  <a:extLst>
                    <a:ext uri="{9D8B030D-6E8A-4147-A177-3AD203B41FA5}">
                      <a16:colId xmlns:a16="http://schemas.microsoft.com/office/drawing/2014/main" xmlns="" val="1481383677"/>
                    </a:ext>
                  </a:extLst>
                </a:gridCol>
                <a:gridCol w="1310640">
                  <a:extLst>
                    <a:ext uri="{9D8B030D-6E8A-4147-A177-3AD203B41FA5}">
                      <a16:colId xmlns:a16="http://schemas.microsoft.com/office/drawing/2014/main" xmlns="" val="933142713"/>
                    </a:ext>
                  </a:extLst>
                </a:gridCol>
                <a:gridCol w="1310640">
                  <a:extLst>
                    <a:ext uri="{9D8B030D-6E8A-4147-A177-3AD203B41FA5}">
                      <a16:colId xmlns:a16="http://schemas.microsoft.com/office/drawing/2014/main" xmlns="" val="553779847"/>
                    </a:ext>
                  </a:extLst>
                </a:gridCol>
                <a:gridCol w="1310640">
                  <a:extLst>
                    <a:ext uri="{9D8B030D-6E8A-4147-A177-3AD203B41FA5}">
                      <a16:colId xmlns:a16="http://schemas.microsoft.com/office/drawing/2014/main" xmlns="" val="2700887015"/>
                    </a:ext>
                  </a:extLst>
                </a:gridCol>
                <a:gridCol w="1310640">
                  <a:extLst>
                    <a:ext uri="{9D8B030D-6E8A-4147-A177-3AD203B41FA5}">
                      <a16:colId xmlns:a16="http://schemas.microsoft.com/office/drawing/2014/main" xmlns="" val="2063478672"/>
                    </a:ext>
                  </a:extLst>
                </a:gridCol>
              </a:tblGrid>
              <a:tr h="263235">
                <a:tc gridSpan="3">
                  <a:txBody>
                    <a:bodyPr/>
                    <a:lstStyle/>
                    <a:p>
                      <a:pPr algn="ctr"/>
                      <a:r>
                        <a:rPr lang="en-US" sz="1400" dirty="0"/>
                        <a:t>Inputs</a:t>
                      </a:r>
                      <a:endParaRPr lang="hi-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hi-IN" dirty="0"/>
                    </a:p>
                  </a:txBody>
                  <a:tcPr/>
                </a:tc>
                <a:tc hMerge="1">
                  <a:txBody>
                    <a:bodyPr/>
                    <a:lstStyle/>
                    <a:p>
                      <a:endParaRPr lang="hi-IN" dirty="0"/>
                    </a:p>
                  </a:txBody>
                  <a:tcPr/>
                </a:tc>
                <a:tc gridSpan="2">
                  <a:txBody>
                    <a:bodyPr/>
                    <a:lstStyle/>
                    <a:p>
                      <a:pPr algn="ctr"/>
                      <a:r>
                        <a:rPr lang="en-US" sz="1400" dirty="0"/>
                        <a:t>Outputs</a:t>
                      </a:r>
                      <a:endParaRPr lang="hi-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hi-IN" dirty="0"/>
                    </a:p>
                  </a:txBody>
                  <a:tcPr/>
                </a:tc>
                <a:extLst>
                  <a:ext uri="{0D108BD9-81ED-4DB2-BD59-A6C34878D82A}">
                    <a16:rowId xmlns:a16="http://schemas.microsoft.com/office/drawing/2014/main" xmlns="" val="204284938"/>
                  </a:ext>
                </a:extLst>
              </a:tr>
              <a:tr h="263235">
                <a:tc>
                  <a:txBody>
                    <a:bodyPr/>
                    <a:lstStyle/>
                    <a:p>
                      <a:pPr algn="ctr"/>
                      <a:r>
                        <a:rPr lang="en-US" sz="1800" i="1" dirty="0"/>
                        <a:t>A</a:t>
                      </a:r>
                      <a:endParaRPr lang="hi-IN" sz="18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B</a:t>
                      </a:r>
                      <a:endParaRPr lang="hi-IN" sz="18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i="1" dirty="0"/>
                        <a:t>C</a:t>
                      </a:r>
                      <a:r>
                        <a:rPr lang="en-US" sz="1800" i="1" baseline="-25000" dirty="0"/>
                        <a:t>in</a:t>
                      </a:r>
                      <a:endParaRPr lang="hi-IN" sz="1800" i="1"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1" dirty="0"/>
                        <a:t>Sum</a:t>
                      </a:r>
                      <a:endParaRPr lang="hi-IN" sz="1800" b="1"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1" dirty="0">
                          <a:solidFill>
                            <a:srgbClr val="C00000"/>
                          </a:solidFill>
                        </a:rPr>
                        <a:t>C</a:t>
                      </a:r>
                      <a:r>
                        <a:rPr lang="en-US" sz="1800" b="1" i="1" baseline="-25000" dirty="0">
                          <a:solidFill>
                            <a:srgbClr val="C00000"/>
                          </a:solidFill>
                        </a:rPr>
                        <a:t>out</a:t>
                      </a:r>
                      <a:endParaRPr lang="hi-IN" sz="1800" b="1" i="1" baseline="-250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78529761"/>
                  </a:ext>
                </a:extLst>
              </a:tr>
              <a:tr h="263235">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963453"/>
                  </a:ext>
                </a:extLst>
              </a:tr>
              <a:tr h="263235">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a:t>
                      </a:r>
                      <a:endParaRPr lang="hi-IN"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75614516"/>
                  </a:ext>
                </a:extLst>
              </a:tr>
              <a:tr h="263235">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a:t>
                      </a:r>
                      <a:endParaRPr lang="hi-IN"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33222671"/>
                  </a:ext>
                </a:extLst>
              </a:tr>
              <a:tr h="263235">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C00000"/>
                          </a:solidFill>
                        </a:rPr>
                        <a:t>1</a:t>
                      </a:r>
                      <a:endParaRPr lang="hi-IN"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41683022"/>
                  </a:ext>
                </a:extLst>
              </a:tr>
              <a:tr h="263235">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a:t>
                      </a:r>
                      <a:endParaRPr lang="hi-IN"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64417794"/>
                  </a:ext>
                </a:extLst>
              </a:tr>
              <a:tr h="263235">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C00000"/>
                          </a:solidFill>
                        </a:rPr>
                        <a:t>1</a:t>
                      </a:r>
                      <a:endParaRPr lang="hi-IN"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38528232"/>
                  </a:ext>
                </a:extLst>
              </a:tr>
              <a:tr h="263235">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0</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C00000"/>
                          </a:solidFill>
                        </a:rPr>
                        <a:t>1</a:t>
                      </a:r>
                      <a:endParaRPr lang="hi-IN"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68113035"/>
                  </a:ext>
                </a:extLst>
              </a:tr>
              <a:tr h="278568">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1</a:t>
                      </a:r>
                      <a:endParaRPr lang="hi-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1</a:t>
                      </a:r>
                      <a:endParaRPr lang="hi-IN"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C00000"/>
                          </a:solidFill>
                        </a:rPr>
                        <a:t>1</a:t>
                      </a:r>
                      <a:endParaRPr lang="hi-IN" sz="1400" b="1"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88282228"/>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6F3E6C68-953C-46F0-9EFB-BA19B7C2730D}"/>
                  </a:ext>
                </a:extLst>
              </p:cNvPr>
              <p:cNvSpPr txBox="1"/>
              <p:nvPr/>
            </p:nvSpPr>
            <p:spPr>
              <a:xfrm>
                <a:off x="4847153" y="6303357"/>
                <a:ext cx="4330894" cy="3699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273239"/>
                              </a:solidFill>
                              <a:effectLst/>
                              <a:latin typeface="Cambria Math"/>
                            </a:rPr>
                          </m:ctrlPr>
                        </m:sSubPr>
                        <m:e>
                          <m:r>
                            <a:rPr lang="en-US" b="0" i="1" smtClean="0">
                              <a:solidFill>
                                <a:srgbClr val="273239"/>
                              </a:solidFill>
                              <a:effectLst/>
                              <a:latin typeface="Cambria Math" panose="02040503050406030204" pitchFamily="18" charset="0"/>
                            </a:rPr>
                            <m:t>𝐶</m:t>
                          </m:r>
                        </m:e>
                        <m:sub>
                          <m:r>
                            <a:rPr lang="en-US" b="0" i="1" smtClean="0">
                              <a:solidFill>
                                <a:srgbClr val="273239"/>
                              </a:solidFill>
                              <a:effectLst/>
                              <a:latin typeface="Cambria Math" panose="02040503050406030204" pitchFamily="18" charset="0"/>
                            </a:rPr>
                            <m:t>𝑜𝑢𝑡</m:t>
                          </m:r>
                        </m:sub>
                      </m:sSub>
                      <m:r>
                        <a:rPr lang="en-US" b="0" i="1" smtClean="0">
                          <a:solidFill>
                            <a:srgbClr val="273239"/>
                          </a:solidFill>
                          <a:effectLst/>
                          <a:latin typeface="Cambria Math" panose="02040503050406030204" pitchFamily="18" charset="0"/>
                        </a:rPr>
                        <m:t>= </m:t>
                      </m:r>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𝐴</m:t>
                          </m:r>
                        </m:e>
                      </m:acc>
                      <m:r>
                        <a:rPr lang="en-US" b="0" i="1" smtClean="0">
                          <a:solidFill>
                            <a:srgbClr val="273239"/>
                          </a:solidFill>
                          <a:effectLst/>
                          <a:latin typeface="Cambria Math" panose="02040503050406030204" pitchFamily="18" charset="0"/>
                        </a:rPr>
                        <m:t>𝐵</m:t>
                      </m:r>
                      <m:sSub>
                        <m:sSubPr>
                          <m:ctrlPr>
                            <a:rPr lang="en-US" b="0" i="1" smtClean="0">
                              <a:solidFill>
                                <a:srgbClr val="273239"/>
                              </a:solidFill>
                              <a:effectLst/>
                              <a:latin typeface="Cambria Math"/>
                            </a:rPr>
                          </m:ctrlPr>
                        </m:sSubPr>
                        <m:e>
                          <m:r>
                            <a:rPr lang="en-US" b="0" i="1" smtClean="0">
                              <a:solidFill>
                                <a:srgbClr val="273239"/>
                              </a:solidFill>
                              <a:effectLst/>
                              <a:latin typeface="Cambria Math" panose="02040503050406030204" pitchFamily="18" charset="0"/>
                            </a:rPr>
                            <m:t>𝐶</m:t>
                          </m:r>
                        </m:e>
                        <m:sub>
                          <m:r>
                            <a:rPr lang="en-US" b="0" i="1" smtClean="0">
                              <a:solidFill>
                                <a:srgbClr val="273239"/>
                              </a:solidFill>
                              <a:effectLst/>
                              <a:latin typeface="Cambria Math" panose="02040503050406030204" pitchFamily="18" charset="0"/>
                            </a:rPr>
                            <m:t>𝑖𝑛</m:t>
                          </m:r>
                        </m:sub>
                      </m:sSub>
                      <m:r>
                        <a:rPr lang="en-US" b="0" i="1" smtClean="0">
                          <a:solidFill>
                            <a:srgbClr val="273239"/>
                          </a:solidFill>
                          <a:effectLst/>
                          <a:latin typeface="Cambria Math" panose="02040503050406030204" pitchFamily="18" charset="0"/>
                        </a:rPr>
                        <m:t>+</m:t>
                      </m:r>
                      <m:r>
                        <a:rPr lang="en-US" b="0" i="1" smtClean="0">
                          <a:solidFill>
                            <a:srgbClr val="273239"/>
                          </a:solidFill>
                          <a:effectLst/>
                          <a:latin typeface="Cambria Math" panose="02040503050406030204" pitchFamily="18" charset="0"/>
                        </a:rPr>
                        <m:t>𝐴</m:t>
                      </m:r>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𝐵</m:t>
                          </m:r>
                        </m:e>
                      </m:acc>
                      <m:sSub>
                        <m:sSubPr>
                          <m:ctrlPr>
                            <a:rPr lang="en-US" i="1">
                              <a:solidFill>
                                <a:srgbClr val="273239"/>
                              </a:solidFill>
                              <a:latin typeface="Cambria Math"/>
                            </a:rPr>
                          </m:ctrlPr>
                        </m:sSubPr>
                        <m:e>
                          <m:r>
                            <a:rPr lang="en-US" i="1">
                              <a:solidFill>
                                <a:srgbClr val="273239"/>
                              </a:solidFill>
                              <a:latin typeface="Cambria Math" panose="02040503050406030204" pitchFamily="18" charset="0"/>
                            </a:rPr>
                            <m:t>𝐶</m:t>
                          </m:r>
                        </m:e>
                        <m:sub>
                          <m:r>
                            <a:rPr lang="en-US" i="1">
                              <a:solidFill>
                                <a:srgbClr val="273239"/>
                              </a:solidFill>
                              <a:latin typeface="Cambria Math" panose="02040503050406030204" pitchFamily="18" charset="0"/>
                            </a:rPr>
                            <m:t>𝑖𝑛</m:t>
                          </m:r>
                        </m:sub>
                      </m:sSub>
                      <m:r>
                        <a:rPr lang="en-US" b="0" i="1" smtClean="0">
                          <a:solidFill>
                            <a:srgbClr val="273239"/>
                          </a:solidFill>
                          <a:latin typeface="Cambria Math" panose="02040503050406030204" pitchFamily="18" charset="0"/>
                        </a:rPr>
                        <m:t>+</m:t>
                      </m:r>
                      <m:r>
                        <a:rPr lang="en-US" b="0" i="1" smtClean="0">
                          <a:solidFill>
                            <a:srgbClr val="273239"/>
                          </a:solidFill>
                          <a:latin typeface="Cambria Math" panose="02040503050406030204" pitchFamily="18" charset="0"/>
                        </a:rPr>
                        <m:t>𝐴𝐵</m:t>
                      </m:r>
                      <m:acc>
                        <m:accPr>
                          <m:chr m:val="̅"/>
                          <m:ctrlPr>
                            <a:rPr lang="en-US" b="0" i="1" smtClean="0">
                              <a:solidFill>
                                <a:srgbClr val="273239"/>
                              </a:solidFill>
                              <a:effectLst/>
                              <a:latin typeface="Cambria Math"/>
                            </a:rPr>
                          </m:ctrlPr>
                        </m:accPr>
                        <m:e>
                          <m:sSub>
                            <m:sSubPr>
                              <m:ctrlPr>
                                <a:rPr lang="en-US" b="0" i="1" smtClean="0">
                                  <a:solidFill>
                                    <a:srgbClr val="273239"/>
                                  </a:solidFill>
                                  <a:effectLst/>
                                  <a:latin typeface="Cambria Math"/>
                                </a:rPr>
                              </m:ctrlPr>
                            </m:sSubPr>
                            <m:e>
                              <m:r>
                                <a:rPr lang="en-US" b="0" i="1" smtClean="0">
                                  <a:solidFill>
                                    <a:srgbClr val="273239"/>
                                  </a:solidFill>
                                  <a:effectLst/>
                                  <a:latin typeface="Cambria Math" panose="02040503050406030204" pitchFamily="18" charset="0"/>
                                </a:rPr>
                                <m:t>𝐶</m:t>
                              </m:r>
                            </m:e>
                            <m:sub>
                              <m:r>
                                <a:rPr lang="en-US" b="0" i="1" smtClean="0">
                                  <a:solidFill>
                                    <a:srgbClr val="273239"/>
                                  </a:solidFill>
                                  <a:effectLst/>
                                  <a:latin typeface="Cambria Math" panose="02040503050406030204" pitchFamily="18" charset="0"/>
                                </a:rPr>
                                <m:t>𝑖𝑛</m:t>
                              </m:r>
                            </m:sub>
                          </m:sSub>
                        </m:e>
                      </m:acc>
                      <m:r>
                        <a:rPr lang="en-US" b="0" i="1" smtClean="0">
                          <a:solidFill>
                            <a:srgbClr val="273239"/>
                          </a:solidFill>
                          <a:effectLst/>
                          <a:latin typeface="Cambria Math" panose="02040503050406030204" pitchFamily="18" charset="0"/>
                        </a:rPr>
                        <m:t>+</m:t>
                      </m:r>
                      <m:sSub>
                        <m:sSubPr>
                          <m:ctrlPr>
                            <a:rPr lang="en-US" i="1">
                              <a:solidFill>
                                <a:srgbClr val="273239"/>
                              </a:solidFill>
                              <a:latin typeface="Cambria Math"/>
                            </a:rPr>
                          </m:ctrlPr>
                        </m:sSubPr>
                        <m:e>
                          <m:r>
                            <a:rPr lang="en-US" i="1">
                              <a:solidFill>
                                <a:srgbClr val="273239"/>
                              </a:solidFill>
                              <a:latin typeface="Cambria Math" panose="02040503050406030204" pitchFamily="18" charset="0"/>
                            </a:rPr>
                            <m:t>𝐴𝐵𝐶</m:t>
                          </m:r>
                        </m:e>
                        <m:sub>
                          <m:r>
                            <a:rPr lang="en-US" i="1">
                              <a:solidFill>
                                <a:srgbClr val="273239"/>
                              </a:solidFill>
                              <a:latin typeface="Cambria Math" panose="02040503050406030204" pitchFamily="18" charset="0"/>
                            </a:rPr>
                            <m:t>𝑖𝑛</m:t>
                          </m:r>
                        </m:sub>
                      </m:sSub>
                    </m:oMath>
                  </m:oMathPara>
                </a14:m>
                <a:endParaRPr lang="en-US" b="0" i="0" dirty="0">
                  <a:solidFill>
                    <a:srgbClr val="273239"/>
                  </a:solidFill>
                  <a:effectLst/>
                  <a:latin typeface="Nunito" pitchFamily="2" charset="0"/>
                </a:endParaRPr>
              </a:p>
            </p:txBody>
          </p:sp>
        </mc:Choice>
        <mc:Fallback xmlns="">
          <p:sp>
            <p:nvSpPr>
              <p:cNvPr id="12" name="TextBox 11">
                <a:extLst>
                  <a:ext uri="{FF2B5EF4-FFF2-40B4-BE49-F238E27FC236}">
                    <a16:creationId xmlns:a16="http://schemas.microsoft.com/office/drawing/2014/main" id="{6F3E6C68-953C-46F0-9EFB-BA19B7C2730D}"/>
                  </a:ext>
                </a:extLst>
              </p:cNvPr>
              <p:cNvSpPr txBox="1">
                <a:spLocks noRot="1" noChangeAspect="1" noMove="1" noResize="1" noEditPoints="1" noAdjustHandles="1" noChangeArrowheads="1" noChangeShapeType="1" noTextEdit="1"/>
              </p:cNvSpPr>
              <p:nvPr/>
            </p:nvSpPr>
            <p:spPr>
              <a:xfrm>
                <a:off x="4847153" y="6303357"/>
                <a:ext cx="4330894" cy="369909"/>
              </a:xfrm>
              <a:prstGeom prst="rect">
                <a:avLst/>
              </a:prstGeom>
              <a:blipFill>
                <a:blip r:embed="rId5"/>
                <a:stretch>
                  <a:fillRect/>
                </a:stretch>
              </a:blipFill>
            </p:spPr>
            <p:txBody>
              <a:bodyPr/>
              <a:lstStyle/>
              <a:p>
                <a:r>
                  <a:rPr lang="hi-IN">
                    <a:noFill/>
                  </a:rPr>
                  <a:t> </a:t>
                </a:r>
              </a:p>
            </p:txBody>
          </p:sp>
        </mc:Fallback>
      </mc:AlternateContent>
    </p:spTree>
    <p:extLst>
      <p:ext uri="{BB962C8B-B14F-4D97-AF65-F5344CB8AC3E}">
        <p14:creationId xmlns:p14="http://schemas.microsoft.com/office/powerpoint/2010/main" val="1091369776"/>
      </p:ext>
    </p:extLst>
  </p:cSld>
  <p:clrMapOvr>
    <a:masterClrMapping/>
  </p:clrMapOvr>
  <mc:AlternateContent xmlns:mc="http://schemas.openxmlformats.org/markup-compatibility/2006" xmlns:p14="http://schemas.microsoft.com/office/powerpoint/2010/main">
    <mc:Choice Requires="p14">
      <p:transition spd="slow" p14:dur="2000" advTm="173153"/>
    </mc:Choice>
    <mc:Fallback xmlns="">
      <p:transition spd="slow" advTm="173153"/>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AutoShape 22" descr="Visualizing Digital and Analog Signal - evive"/>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sz="1800">
              <a:latin typeface="Arial" panose="020B0604020202020204" pitchFamily="34" charset="0"/>
            </a:endParaRPr>
          </a:p>
        </p:txBody>
      </p:sp>
      <p:sp>
        <p:nvSpPr>
          <p:cNvPr id="10" name="Rectangle 5">
            <a:extLst>
              <a:ext uri="{FF2B5EF4-FFF2-40B4-BE49-F238E27FC236}">
                <a16:creationId xmlns:a16="http://schemas.microsoft.com/office/drawing/2014/main" xmlns="" id="{1E871BDD-D7A6-420F-B1ED-061EA60D3D8E}"/>
              </a:ext>
            </a:extLst>
          </p:cNvPr>
          <p:cNvSpPr>
            <a:spLocks noChangeArrowheads="1"/>
          </p:cNvSpPr>
          <p:nvPr>
            <p:custDataLst>
              <p:tags r:id="rId1"/>
            </p:custDataLst>
          </p:nvPr>
        </p:nvSpPr>
        <p:spPr bwMode="auto">
          <a:xfrm>
            <a:off x="0" y="138341"/>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11" name="TextBox 4">
            <a:extLst>
              <a:ext uri="{FF2B5EF4-FFF2-40B4-BE49-F238E27FC236}">
                <a16:creationId xmlns:a16="http://schemas.microsoft.com/office/drawing/2014/main" xmlns="" id="{55DFDAF7-6AE4-4886-87F2-1FC953E03CB3}"/>
              </a:ext>
            </a:extLst>
          </p:cNvPr>
          <p:cNvSpPr>
            <a:spLocks noChangeArrowheads="1"/>
          </p:cNvSpPr>
          <p:nvPr>
            <p:custDataLst>
              <p:tags r:id="rId2"/>
            </p:custDataLst>
          </p:nvPr>
        </p:nvSpPr>
        <p:spPr bwMode="auto">
          <a:xfrm>
            <a:off x="76200" y="184734"/>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E54BF79D-7324-4873-8341-62B526DC702E}"/>
                  </a:ext>
                </a:extLst>
              </p:cNvPr>
              <p:cNvSpPr txBox="1"/>
              <p:nvPr/>
            </p:nvSpPr>
            <p:spPr>
              <a:xfrm>
                <a:off x="675562" y="5101149"/>
                <a:ext cx="4330894" cy="369909"/>
              </a:xfrm>
              <a:prstGeom prst="rect">
                <a:avLst/>
              </a:prstGeom>
              <a:noFill/>
            </p:spPr>
            <p:txBody>
              <a:bodyPr wrap="square">
                <a:spAutoFit/>
              </a:bodyPr>
              <a:lstStyle/>
              <a:p>
                <a14:m>
                  <m:oMath xmlns:m="http://schemas.openxmlformats.org/officeDocument/2006/math">
                    <m:r>
                      <a:rPr lang="en-US" b="0" i="1" smtClean="0">
                        <a:solidFill>
                          <a:srgbClr val="273239"/>
                        </a:solidFill>
                        <a:effectLst/>
                        <a:latin typeface="Cambria Math" panose="02040503050406030204" pitchFamily="18" charset="0"/>
                      </a:rPr>
                      <m:t>𝑆𝑢𝑚</m:t>
                    </m:r>
                    <m:r>
                      <a:rPr lang="en-US" b="0" i="1" smtClean="0">
                        <a:solidFill>
                          <a:srgbClr val="273239"/>
                        </a:solidFill>
                        <a:effectLst/>
                        <a:latin typeface="Cambria Math" panose="02040503050406030204" pitchFamily="18" charset="0"/>
                      </a:rPr>
                      <m:t>= </m:t>
                    </m:r>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𝐴</m:t>
                        </m:r>
                      </m:e>
                    </m:acc>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𝐵</m:t>
                        </m:r>
                      </m:e>
                    </m:acc>
                    <m:sSub>
                      <m:sSubPr>
                        <m:ctrlPr>
                          <a:rPr lang="en-US" b="0" i="1" smtClean="0">
                            <a:solidFill>
                              <a:srgbClr val="273239"/>
                            </a:solidFill>
                            <a:effectLst/>
                            <a:latin typeface="Cambria Math"/>
                          </a:rPr>
                        </m:ctrlPr>
                      </m:sSubPr>
                      <m:e>
                        <m:r>
                          <a:rPr lang="en-US" b="0" i="1" smtClean="0">
                            <a:solidFill>
                              <a:srgbClr val="273239"/>
                            </a:solidFill>
                            <a:effectLst/>
                            <a:latin typeface="Cambria Math" panose="02040503050406030204" pitchFamily="18" charset="0"/>
                          </a:rPr>
                          <m:t>𝐶</m:t>
                        </m:r>
                      </m:e>
                      <m:sub>
                        <m:r>
                          <a:rPr lang="en-US" b="0" i="1" smtClean="0">
                            <a:solidFill>
                              <a:srgbClr val="273239"/>
                            </a:solidFill>
                            <a:effectLst/>
                            <a:latin typeface="Cambria Math" panose="02040503050406030204" pitchFamily="18" charset="0"/>
                          </a:rPr>
                          <m:t>𝑖𝑛</m:t>
                        </m:r>
                      </m:sub>
                    </m:sSub>
                    <m:r>
                      <a:rPr lang="en-US" b="0" i="1" smtClean="0">
                        <a:solidFill>
                          <a:srgbClr val="273239"/>
                        </a:solidFill>
                        <a:effectLst/>
                        <a:latin typeface="Cambria Math" panose="02040503050406030204" pitchFamily="18" charset="0"/>
                      </a:rPr>
                      <m:t>+</m:t>
                    </m:r>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𝐴</m:t>
                        </m:r>
                      </m:e>
                    </m:acc>
                    <m:r>
                      <a:rPr lang="en-US" b="0" i="1" smtClean="0">
                        <a:solidFill>
                          <a:srgbClr val="273239"/>
                        </a:solidFill>
                        <a:effectLst/>
                        <a:latin typeface="Cambria Math" panose="02040503050406030204" pitchFamily="18" charset="0"/>
                      </a:rPr>
                      <m:t>𝐵</m:t>
                    </m:r>
                    <m:acc>
                      <m:accPr>
                        <m:chr m:val="̅"/>
                        <m:ctrlPr>
                          <a:rPr lang="en-US" b="0" i="1" smtClean="0">
                            <a:solidFill>
                              <a:srgbClr val="273239"/>
                            </a:solidFill>
                            <a:effectLst/>
                            <a:latin typeface="Cambria Math"/>
                          </a:rPr>
                        </m:ctrlPr>
                      </m:accPr>
                      <m:e>
                        <m:sSub>
                          <m:sSubPr>
                            <m:ctrlPr>
                              <a:rPr lang="en-US" b="0" i="1" smtClean="0">
                                <a:solidFill>
                                  <a:srgbClr val="273239"/>
                                </a:solidFill>
                                <a:effectLst/>
                                <a:latin typeface="Cambria Math"/>
                              </a:rPr>
                            </m:ctrlPr>
                          </m:sSubPr>
                          <m:e>
                            <m:r>
                              <a:rPr lang="en-US" b="0" i="1" smtClean="0">
                                <a:solidFill>
                                  <a:srgbClr val="273239"/>
                                </a:solidFill>
                                <a:effectLst/>
                                <a:latin typeface="Cambria Math" panose="02040503050406030204" pitchFamily="18" charset="0"/>
                              </a:rPr>
                              <m:t>𝐶</m:t>
                            </m:r>
                          </m:e>
                          <m:sub>
                            <m:r>
                              <a:rPr lang="en-US" b="0" i="1" smtClean="0">
                                <a:solidFill>
                                  <a:srgbClr val="273239"/>
                                </a:solidFill>
                                <a:effectLst/>
                                <a:latin typeface="Cambria Math" panose="02040503050406030204" pitchFamily="18" charset="0"/>
                              </a:rPr>
                              <m:t>𝑖𝑛</m:t>
                            </m:r>
                          </m:sub>
                        </m:sSub>
                      </m:e>
                    </m:acc>
                    <m:r>
                      <a:rPr lang="en-US" b="0" i="1" smtClean="0">
                        <a:solidFill>
                          <a:srgbClr val="273239"/>
                        </a:solidFill>
                        <a:effectLst/>
                        <a:latin typeface="Cambria Math" panose="02040503050406030204" pitchFamily="18" charset="0"/>
                      </a:rPr>
                      <m:t>+</m:t>
                    </m:r>
                    <m:r>
                      <a:rPr lang="en-US" b="0" i="1" smtClean="0">
                        <a:solidFill>
                          <a:srgbClr val="273239"/>
                        </a:solidFill>
                        <a:effectLst/>
                        <a:latin typeface="Cambria Math" panose="02040503050406030204" pitchFamily="18" charset="0"/>
                      </a:rPr>
                      <m:t>𝐴</m:t>
                    </m:r>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𝐵</m:t>
                        </m:r>
                      </m:e>
                    </m:acc>
                  </m:oMath>
                </a14:m>
                <a:r>
                  <a:rPr lang="en-US" dirty="0">
                    <a:solidFill>
                      <a:srgbClr val="273239"/>
                    </a:solidFill>
                  </a:rPr>
                  <a:t> </a:t>
                </a:r>
                <a14:m>
                  <m:oMath xmlns:m="http://schemas.openxmlformats.org/officeDocument/2006/math">
                    <m:acc>
                      <m:accPr>
                        <m:chr m:val="̅"/>
                        <m:ctrlPr>
                          <a:rPr lang="en-US" i="1" smtClean="0">
                            <a:solidFill>
                              <a:srgbClr val="273239"/>
                            </a:solidFill>
                            <a:latin typeface="Cambria Math"/>
                          </a:rPr>
                        </m:ctrlPr>
                      </m:accPr>
                      <m:e>
                        <m:sSub>
                          <m:sSubPr>
                            <m:ctrlPr>
                              <a:rPr lang="en-US" i="1">
                                <a:solidFill>
                                  <a:srgbClr val="273239"/>
                                </a:solidFill>
                                <a:latin typeface="Cambria Math"/>
                              </a:rPr>
                            </m:ctrlPr>
                          </m:sSubPr>
                          <m:e>
                            <m:r>
                              <a:rPr lang="en-US" i="1">
                                <a:solidFill>
                                  <a:srgbClr val="273239"/>
                                </a:solidFill>
                                <a:latin typeface="Cambria Math" panose="02040503050406030204" pitchFamily="18" charset="0"/>
                              </a:rPr>
                              <m:t>𝐶</m:t>
                            </m:r>
                          </m:e>
                          <m:sub>
                            <m:r>
                              <a:rPr lang="en-US" i="1">
                                <a:solidFill>
                                  <a:srgbClr val="273239"/>
                                </a:solidFill>
                                <a:latin typeface="Cambria Math" panose="02040503050406030204" pitchFamily="18" charset="0"/>
                              </a:rPr>
                              <m:t>𝑖𝑛</m:t>
                            </m:r>
                          </m:sub>
                        </m:sSub>
                      </m:e>
                    </m:acc>
                    <m:r>
                      <a:rPr lang="en-US" b="0" i="1" smtClean="0">
                        <a:solidFill>
                          <a:srgbClr val="273239"/>
                        </a:solidFill>
                        <a:latin typeface="Cambria Math" panose="02040503050406030204" pitchFamily="18" charset="0"/>
                      </a:rPr>
                      <m:t>+</m:t>
                    </m:r>
                    <m:r>
                      <a:rPr lang="en-US" b="0" i="1" smtClean="0">
                        <a:solidFill>
                          <a:srgbClr val="273239"/>
                        </a:solidFill>
                        <a:latin typeface="Cambria Math" panose="02040503050406030204" pitchFamily="18" charset="0"/>
                      </a:rPr>
                      <m:t>𝐴𝐵</m:t>
                    </m:r>
                    <m:sSub>
                      <m:sSubPr>
                        <m:ctrlPr>
                          <a:rPr lang="en-US" b="0" i="1" smtClean="0">
                            <a:solidFill>
                              <a:srgbClr val="273239"/>
                            </a:solidFill>
                            <a:latin typeface="Cambria Math"/>
                          </a:rPr>
                        </m:ctrlPr>
                      </m:sSubPr>
                      <m:e>
                        <m:r>
                          <a:rPr lang="en-US" b="0" i="1" smtClean="0">
                            <a:solidFill>
                              <a:srgbClr val="273239"/>
                            </a:solidFill>
                            <a:latin typeface="Cambria Math" panose="02040503050406030204" pitchFamily="18" charset="0"/>
                          </a:rPr>
                          <m:t>𝐶</m:t>
                        </m:r>
                      </m:e>
                      <m:sub>
                        <m:r>
                          <a:rPr lang="en-US" b="0" i="1" smtClean="0">
                            <a:solidFill>
                              <a:srgbClr val="273239"/>
                            </a:solidFill>
                            <a:latin typeface="Cambria Math" panose="02040503050406030204" pitchFamily="18" charset="0"/>
                          </a:rPr>
                          <m:t>𝑖𝑛</m:t>
                        </m:r>
                      </m:sub>
                    </m:sSub>
                  </m:oMath>
                </a14:m>
                <a:endParaRPr lang="en-US" b="0" i="0" dirty="0">
                  <a:solidFill>
                    <a:srgbClr val="273239"/>
                  </a:solidFill>
                  <a:effectLst/>
                  <a:latin typeface="Nunito" pitchFamily="2" charset="0"/>
                </a:endParaRPr>
              </a:p>
            </p:txBody>
          </p:sp>
        </mc:Choice>
        <mc:Fallback xmlns="">
          <p:sp>
            <p:nvSpPr>
              <p:cNvPr id="9" name="TextBox 8">
                <a:extLst>
                  <a:ext uri="{FF2B5EF4-FFF2-40B4-BE49-F238E27FC236}">
                    <a16:creationId xmlns:a16="http://schemas.microsoft.com/office/drawing/2014/main" id="{E54BF79D-7324-4873-8341-62B526DC702E}"/>
                  </a:ext>
                </a:extLst>
              </p:cNvPr>
              <p:cNvSpPr txBox="1">
                <a:spLocks noRot="1" noChangeAspect="1" noMove="1" noResize="1" noEditPoints="1" noAdjustHandles="1" noChangeArrowheads="1" noChangeShapeType="1" noTextEdit="1"/>
              </p:cNvSpPr>
              <p:nvPr/>
            </p:nvSpPr>
            <p:spPr>
              <a:xfrm>
                <a:off x="675562" y="5101149"/>
                <a:ext cx="4330894" cy="369909"/>
              </a:xfrm>
              <a:prstGeom prst="rect">
                <a:avLst/>
              </a:prstGeom>
              <a:blipFill>
                <a:blip r:embed="rId4"/>
                <a:stretch>
                  <a:fillRect/>
                </a:stretch>
              </a:blipFill>
            </p:spPr>
            <p:txBody>
              <a:bodyPr/>
              <a:lstStyle/>
              <a:p>
                <a:r>
                  <a:rPr lang="hi-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6F3E6C68-953C-46F0-9EFB-BA19B7C2730D}"/>
                  </a:ext>
                </a:extLst>
              </p:cNvPr>
              <p:cNvSpPr txBox="1"/>
              <p:nvPr/>
            </p:nvSpPr>
            <p:spPr>
              <a:xfrm>
                <a:off x="1119705" y="5776351"/>
                <a:ext cx="6599788" cy="923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273239"/>
                              </a:solidFill>
                              <a:effectLst/>
                              <a:latin typeface="Cambria Math"/>
                            </a:rPr>
                          </m:ctrlPr>
                        </m:sSubPr>
                        <m:e>
                          <m:r>
                            <a:rPr lang="en-US" b="0" i="1" smtClean="0">
                              <a:solidFill>
                                <a:srgbClr val="273239"/>
                              </a:solidFill>
                              <a:effectLst/>
                              <a:latin typeface="Cambria Math" panose="02040503050406030204" pitchFamily="18" charset="0"/>
                            </a:rPr>
                            <m:t>𝐶</m:t>
                          </m:r>
                        </m:e>
                        <m:sub>
                          <m:r>
                            <a:rPr lang="en-US" b="0" i="1" smtClean="0">
                              <a:solidFill>
                                <a:srgbClr val="273239"/>
                              </a:solidFill>
                              <a:effectLst/>
                              <a:latin typeface="Cambria Math" panose="02040503050406030204" pitchFamily="18" charset="0"/>
                            </a:rPr>
                            <m:t>𝑜𝑢𝑡</m:t>
                          </m:r>
                        </m:sub>
                      </m:sSub>
                      <m:r>
                        <a:rPr lang="en-US" b="0" i="1" smtClean="0">
                          <a:solidFill>
                            <a:srgbClr val="273239"/>
                          </a:solidFill>
                          <a:effectLst/>
                          <a:latin typeface="Cambria Math" panose="02040503050406030204" pitchFamily="18" charset="0"/>
                        </a:rPr>
                        <m:t>= </m:t>
                      </m:r>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𝐴</m:t>
                          </m:r>
                        </m:e>
                      </m:acc>
                      <m:r>
                        <a:rPr lang="en-US" b="0" i="1" smtClean="0">
                          <a:solidFill>
                            <a:srgbClr val="273239"/>
                          </a:solidFill>
                          <a:effectLst/>
                          <a:latin typeface="Cambria Math" panose="02040503050406030204" pitchFamily="18" charset="0"/>
                        </a:rPr>
                        <m:t>𝐵</m:t>
                      </m:r>
                      <m:sSub>
                        <m:sSubPr>
                          <m:ctrlPr>
                            <a:rPr lang="en-US" b="0" i="1" smtClean="0">
                              <a:solidFill>
                                <a:srgbClr val="273239"/>
                              </a:solidFill>
                              <a:effectLst/>
                              <a:latin typeface="Cambria Math"/>
                            </a:rPr>
                          </m:ctrlPr>
                        </m:sSubPr>
                        <m:e>
                          <m:r>
                            <a:rPr lang="en-US" b="0" i="1" smtClean="0">
                              <a:solidFill>
                                <a:srgbClr val="273239"/>
                              </a:solidFill>
                              <a:effectLst/>
                              <a:latin typeface="Cambria Math" panose="02040503050406030204" pitchFamily="18" charset="0"/>
                            </a:rPr>
                            <m:t>𝐶</m:t>
                          </m:r>
                        </m:e>
                        <m:sub>
                          <m:r>
                            <a:rPr lang="en-US" b="0" i="1" smtClean="0">
                              <a:solidFill>
                                <a:srgbClr val="273239"/>
                              </a:solidFill>
                              <a:effectLst/>
                              <a:latin typeface="Cambria Math" panose="02040503050406030204" pitchFamily="18" charset="0"/>
                            </a:rPr>
                            <m:t>𝑖𝑛</m:t>
                          </m:r>
                        </m:sub>
                      </m:sSub>
                      <m:r>
                        <a:rPr lang="en-US" b="0" i="1" smtClean="0">
                          <a:solidFill>
                            <a:srgbClr val="273239"/>
                          </a:solidFill>
                          <a:effectLst/>
                          <a:latin typeface="Cambria Math" panose="02040503050406030204" pitchFamily="18" charset="0"/>
                        </a:rPr>
                        <m:t>+</m:t>
                      </m:r>
                      <m:r>
                        <a:rPr lang="en-US" b="0" i="1" smtClean="0">
                          <a:solidFill>
                            <a:srgbClr val="273239"/>
                          </a:solidFill>
                          <a:effectLst/>
                          <a:latin typeface="Cambria Math" panose="02040503050406030204" pitchFamily="18" charset="0"/>
                        </a:rPr>
                        <m:t>𝐴</m:t>
                      </m:r>
                      <m:acc>
                        <m:accPr>
                          <m:chr m:val="̅"/>
                          <m:ctrlPr>
                            <a:rPr lang="en-US" b="0" i="1" smtClean="0">
                              <a:solidFill>
                                <a:srgbClr val="273239"/>
                              </a:solidFill>
                              <a:effectLst/>
                              <a:latin typeface="Cambria Math"/>
                            </a:rPr>
                          </m:ctrlPr>
                        </m:accPr>
                        <m:e>
                          <m:r>
                            <a:rPr lang="en-US" b="0" i="1" smtClean="0">
                              <a:solidFill>
                                <a:srgbClr val="273239"/>
                              </a:solidFill>
                              <a:effectLst/>
                              <a:latin typeface="Cambria Math" panose="02040503050406030204" pitchFamily="18" charset="0"/>
                            </a:rPr>
                            <m:t>𝐵</m:t>
                          </m:r>
                        </m:e>
                      </m:acc>
                      <m:sSub>
                        <m:sSubPr>
                          <m:ctrlPr>
                            <a:rPr lang="en-US" i="1">
                              <a:solidFill>
                                <a:srgbClr val="273239"/>
                              </a:solidFill>
                              <a:latin typeface="Cambria Math"/>
                            </a:rPr>
                          </m:ctrlPr>
                        </m:sSubPr>
                        <m:e>
                          <m:r>
                            <a:rPr lang="en-US" i="1">
                              <a:solidFill>
                                <a:srgbClr val="273239"/>
                              </a:solidFill>
                              <a:latin typeface="Cambria Math" panose="02040503050406030204" pitchFamily="18" charset="0"/>
                            </a:rPr>
                            <m:t>𝐶</m:t>
                          </m:r>
                        </m:e>
                        <m:sub>
                          <m:r>
                            <a:rPr lang="en-US" i="1">
                              <a:solidFill>
                                <a:srgbClr val="273239"/>
                              </a:solidFill>
                              <a:latin typeface="Cambria Math" panose="02040503050406030204" pitchFamily="18" charset="0"/>
                            </a:rPr>
                            <m:t>𝑖𝑛</m:t>
                          </m:r>
                        </m:sub>
                      </m:sSub>
                      <m:r>
                        <a:rPr lang="en-US" b="0" i="1" smtClean="0">
                          <a:solidFill>
                            <a:srgbClr val="273239"/>
                          </a:solidFill>
                          <a:latin typeface="Cambria Math" panose="02040503050406030204" pitchFamily="18" charset="0"/>
                        </a:rPr>
                        <m:t>+</m:t>
                      </m:r>
                      <m:r>
                        <a:rPr lang="en-US" b="0" i="1" smtClean="0">
                          <a:solidFill>
                            <a:srgbClr val="273239"/>
                          </a:solidFill>
                          <a:latin typeface="Cambria Math" panose="02040503050406030204" pitchFamily="18" charset="0"/>
                        </a:rPr>
                        <m:t>𝐴𝐵</m:t>
                      </m:r>
                      <m:acc>
                        <m:accPr>
                          <m:chr m:val="̅"/>
                          <m:ctrlPr>
                            <a:rPr lang="en-US" b="0" i="1" smtClean="0">
                              <a:solidFill>
                                <a:srgbClr val="273239"/>
                              </a:solidFill>
                              <a:effectLst/>
                              <a:latin typeface="Cambria Math"/>
                            </a:rPr>
                          </m:ctrlPr>
                        </m:accPr>
                        <m:e>
                          <m:sSub>
                            <m:sSubPr>
                              <m:ctrlPr>
                                <a:rPr lang="en-US" b="0" i="1" smtClean="0">
                                  <a:solidFill>
                                    <a:srgbClr val="273239"/>
                                  </a:solidFill>
                                  <a:effectLst/>
                                  <a:latin typeface="Cambria Math"/>
                                </a:rPr>
                              </m:ctrlPr>
                            </m:sSubPr>
                            <m:e>
                              <m:r>
                                <a:rPr lang="en-US" b="0" i="1" smtClean="0">
                                  <a:solidFill>
                                    <a:srgbClr val="273239"/>
                                  </a:solidFill>
                                  <a:effectLst/>
                                  <a:latin typeface="Cambria Math" panose="02040503050406030204" pitchFamily="18" charset="0"/>
                                </a:rPr>
                                <m:t>𝐶</m:t>
                              </m:r>
                            </m:e>
                            <m:sub>
                              <m:r>
                                <a:rPr lang="en-US" b="0" i="1" smtClean="0">
                                  <a:solidFill>
                                    <a:srgbClr val="273239"/>
                                  </a:solidFill>
                                  <a:effectLst/>
                                  <a:latin typeface="Cambria Math" panose="02040503050406030204" pitchFamily="18" charset="0"/>
                                </a:rPr>
                                <m:t>𝑖𝑛</m:t>
                              </m:r>
                            </m:sub>
                          </m:sSub>
                        </m:e>
                      </m:acc>
                      <m:r>
                        <a:rPr lang="en-US" b="0" i="1" smtClean="0">
                          <a:solidFill>
                            <a:srgbClr val="273239"/>
                          </a:solidFill>
                          <a:effectLst/>
                          <a:latin typeface="Cambria Math" panose="02040503050406030204" pitchFamily="18" charset="0"/>
                        </a:rPr>
                        <m:t>+</m:t>
                      </m:r>
                      <m:sSub>
                        <m:sSubPr>
                          <m:ctrlPr>
                            <a:rPr lang="en-US" i="1">
                              <a:solidFill>
                                <a:srgbClr val="273239"/>
                              </a:solidFill>
                              <a:latin typeface="Cambria Math"/>
                            </a:rPr>
                          </m:ctrlPr>
                        </m:sSubPr>
                        <m:e>
                          <m:r>
                            <a:rPr lang="en-US" i="1">
                              <a:solidFill>
                                <a:srgbClr val="273239"/>
                              </a:solidFill>
                              <a:latin typeface="Cambria Math" panose="02040503050406030204" pitchFamily="18" charset="0"/>
                            </a:rPr>
                            <m:t>𝐴𝐵𝐶</m:t>
                          </m:r>
                        </m:e>
                        <m:sub>
                          <m:r>
                            <a:rPr lang="en-US" i="1">
                              <a:solidFill>
                                <a:srgbClr val="273239"/>
                              </a:solidFill>
                              <a:latin typeface="Cambria Math" panose="02040503050406030204" pitchFamily="18" charset="0"/>
                            </a:rPr>
                            <m:t>𝑖𝑛</m:t>
                          </m:r>
                        </m:sub>
                      </m:sSub>
                      <m:r>
                        <a:rPr lang="en-US" b="0" i="1" smtClean="0">
                          <a:solidFill>
                            <a:srgbClr val="273239"/>
                          </a:solidFill>
                          <a:latin typeface="Cambria Math" panose="02040503050406030204" pitchFamily="18" charset="0"/>
                        </a:rPr>
                        <m:t>=</m:t>
                      </m:r>
                      <m:r>
                        <a:rPr lang="en-US" b="0" i="1" smtClean="0">
                          <a:solidFill>
                            <a:srgbClr val="273239"/>
                          </a:solidFill>
                          <a:latin typeface="Cambria Math" panose="02040503050406030204" pitchFamily="18" charset="0"/>
                        </a:rPr>
                        <m:t>𝐴𝐵</m:t>
                      </m:r>
                      <m:r>
                        <a:rPr lang="en-US" b="0" i="1" smtClean="0">
                          <a:solidFill>
                            <a:srgbClr val="273239"/>
                          </a:solidFill>
                          <a:latin typeface="Cambria Math" panose="02040503050406030204" pitchFamily="18" charset="0"/>
                        </a:rPr>
                        <m:t>+</m:t>
                      </m:r>
                      <m:r>
                        <a:rPr lang="en-US" b="0" i="1" smtClean="0">
                          <a:solidFill>
                            <a:srgbClr val="273239"/>
                          </a:solidFill>
                          <a:latin typeface="Cambria Math" panose="02040503050406030204" pitchFamily="18" charset="0"/>
                        </a:rPr>
                        <m:t>𝐵</m:t>
                      </m:r>
                      <m:sSub>
                        <m:sSubPr>
                          <m:ctrlPr>
                            <a:rPr lang="en-US" b="0" i="1" smtClean="0">
                              <a:solidFill>
                                <a:srgbClr val="273239"/>
                              </a:solidFill>
                              <a:latin typeface="Cambria Math"/>
                            </a:rPr>
                          </m:ctrlPr>
                        </m:sSubPr>
                        <m:e>
                          <m:r>
                            <a:rPr lang="en-US" b="0" i="1" smtClean="0">
                              <a:solidFill>
                                <a:srgbClr val="273239"/>
                              </a:solidFill>
                              <a:latin typeface="Cambria Math" panose="02040503050406030204" pitchFamily="18" charset="0"/>
                            </a:rPr>
                            <m:t>𝐶</m:t>
                          </m:r>
                        </m:e>
                        <m:sub>
                          <m:r>
                            <a:rPr lang="en-US" b="0" i="1" smtClean="0">
                              <a:solidFill>
                                <a:srgbClr val="273239"/>
                              </a:solidFill>
                              <a:latin typeface="Cambria Math" panose="02040503050406030204" pitchFamily="18" charset="0"/>
                            </a:rPr>
                            <m:t>𝑖𝑛</m:t>
                          </m:r>
                        </m:sub>
                      </m:sSub>
                      <m:r>
                        <a:rPr lang="en-US" b="0" i="1" smtClean="0">
                          <a:solidFill>
                            <a:srgbClr val="273239"/>
                          </a:solidFill>
                          <a:latin typeface="Cambria Math" panose="02040503050406030204" pitchFamily="18" charset="0"/>
                        </a:rPr>
                        <m:t>+</m:t>
                      </m:r>
                      <m:r>
                        <a:rPr lang="en-US" b="0" i="1" smtClean="0">
                          <a:solidFill>
                            <a:srgbClr val="273239"/>
                          </a:solidFill>
                          <a:latin typeface="Cambria Math" panose="02040503050406030204" pitchFamily="18" charset="0"/>
                        </a:rPr>
                        <m:t>𝐴</m:t>
                      </m:r>
                      <m:sSub>
                        <m:sSubPr>
                          <m:ctrlPr>
                            <a:rPr lang="en-US" i="1">
                              <a:solidFill>
                                <a:srgbClr val="273239"/>
                              </a:solidFill>
                              <a:latin typeface="Cambria Math"/>
                            </a:rPr>
                          </m:ctrlPr>
                        </m:sSubPr>
                        <m:e>
                          <m:r>
                            <a:rPr lang="en-US" i="1">
                              <a:solidFill>
                                <a:srgbClr val="273239"/>
                              </a:solidFill>
                              <a:latin typeface="Cambria Math" panose="02040503050406030204" pitchFamily="18" charset="0"/>
                            </a:rPr>
                            <m:t>𝐶</m:t>
                          </m:r>
                        </m:e>
                        <m:sub>
                          <m:r>
                            <a:rPr lang="en-US" i="1">
                              <a:solidFill>
                                <a:srgbClr val="273239"/>
                              </a:solidFill>
                              <a:latin typeface="Cambria Math" panose="02040503050406030204" pitchFamily="18" charset="0"/>
                            </a:rPr>
                            <m:t>𝑖𝑛</m:t>
                          </m:r>
                        </m:sub>
                      </m:sSub>
                    </m:oMath>
                  </m:oMathPara>
                </a14:m>
                <a:endParaRPr lang="en-US" i="1" dirty="0">
                  <a:solidFill>
                    <a:srgbClr val="273239"/>
                  </a:solidFill>
                  <a:latin typeface="Cambria Math" panose="02040503050406030204" pitchFamily="18" charset="0"/>
                </a:endParaRPr>
              </a:p>
              <a:p>
                <a:endParaRPr lang="en-US" b="0" i="1" dirty="0">
                  <a:solidFill>
                    <a:srgbClr val="273239"/>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273239"/>
                          </a:solidFill>
                          <a:latin typeface="Cambria Math" panose="02040503050406030204" pitchFamily="18" charset="0"/>
                        </a:rPr>
                        <m:t>=</m:t>
                      </m:r>
                      <m:d>
                        <m:dPr>
                          <m:ctrlPr>
                            <a:rPr lang="en-US" b="0" i="1" smtClean="0">
                              <a:solidFill>
                                <a:srgbClr val="273239"/>
                              </a:solidFill>
                              <a:latin typeface="Cambria Math"/>
                            </a:rPr>
                          </m:ctrlPr>
                        </m:dPr>
                        <m:e>
                          <m:r>
                            <a:rPr lang="en-US" b="0" i="1" smtClean="0">
                              <a:solidFill>
                                <a:srgbClr val="273239"/>
                              </a:solidFill>
                              <a:latin typeface="Cambria Math" panose="02040503050406030204" pitchFamily="18" charset="0"/>
                            </a:rPr>
                            <m:t>𝐴</m:t>
                          </m:r>
                          <m:r>
                            <a:rPr lang="en-US" b="0" i="1" smtClean="0">
                              <a:solidFill>
                                <a:srgbClr val="273239"/>
                              </a:solidFill>
                              <a:latin typeface="Cambria Math" panose="02040503050406030204" pitchFamily="18" charset="0"/>
                              <a:ea typeface="Cambria Math" panose="02040503050406030204" pitchFamily="18" charset="0"/>
                            </a:rPr>
                            <m:t>⊕</m:t>
                          </m:r>
                          <m:r>
                            <a:rPr lang="en-US" b="0" i="1" smtClean="0">
                              <a:solidFill>
                                <a:srgbClr val="273239"/>
                              </a:solidFill>
                              <a:latin typeface="Cambria Math" panose="02040503050406030204" pitchFamily="18" charset="0"/>
                              <a:ea typeface="Cambria Math" panose="02040503050406030204" pitchFamily="18" charset="0"/>
                            </a:rPr>
                            <m:t>𝐵</m:t>
                          </m:r>
                        </m:e>
                      </m:d>
                      <m:sSub>
                        <m:sSubPr>
                          <m:ctrlPr>
                            <a:rPr lang="en-US" b="0" i="1" smtClean="0">
                              <a:solidFill>
                                <a:srgbClr val="273239"/>
                              </a:solidFill>
                              <a:latin typeface="Cambria Math"/>
                              <a:ea typeface="Cambria Math" panose="02040503050406030204" pitchFamily="18" charset="0"/>
                            </a:rPr>
                          </m:ctrlPr>
                        </m:sSubPr>
                        <m:e>
                          <m:r>
                            <a:rPr lang="en-US" b="0" i="1" smtClean="0">
                              <a:solidFill>
                                <a:srgbClr val="273239"/>
                              </a:solidFill>
                              <a:latin typeface="Cambria Math" panose="02040503050406030204" pitchFamily="18" charset="0"/>
                              <a:ea typeface="Cambria Math" panose="02040503050406030204" pitchFamily="18" charset="0"/>
                            </a:rPr>
                            <m:t>𝐶</m:t>
                          </m:r>
                        </m:e>
                        <m:sub>
                          <m:r>
                            <a:rPr lang="en-US" b="0" i="1" smtClean="0">
                              <a:solidFill>
                                <a:srgbClr val="273239"/>
                              </a:solidFill>
                              <a:latin typeface="Cambria Math" panose="02040503050406030204" pitchFamily="18" charset="0"/>
                              <a:ea typeface="Cambria Math" panose="02040503050406030204" pitchFamily="18" charset="0"/>
                            </a:rPr>
                            <m:t>𝑖𝑛</m:t>
                          </m:r>
                        </m:sub>
                      </m:sSub>
                      <m:r>
                        <a:rPr lang="en-US" b="0" i="1" smtClean="0">
                          <a:solidFill>
                            <a:srgbClr val="273239"/>
                          </a:solidFill>
                          <a:latin typeface="Cambria Math" panose="02040503050406030204" pitchFamily="18" charset="0"/>
                          <a:ea typeface="Cambria Math" panose="02040503050406030204" pitchFamily="18" charset="0"/>
                        </a:rPr>
                        <m:t>+</m:t>
                      </m:r>
                      <m:r>
                        <a:rPr lang="en-US" b="0" i="1" smtClean="0">
                          <a:solidFill>
                            <a:srgbClr val="273239"/>
                          </a:solidFill>
                          <a:latin typeface="Cambria Math" panose="02040503050406030204" pitchFamily="18" charset="0"/>
                          <a:ea typeface="Cambria Math" panose="02040503050406030204" pitchFamily="18" charset="0"/>
                        </a:rPr>
                        <m:t>𝐴𝐵</m:t>
                      </m:r>
                    </m:oMath>
                  </m:oMathPara>
                </a14:m>
                <a:endParaRPr lang="en-US" b="0" i="0" dirty="0">
                  <a:solidFill>
                    <a:srgbClr val="273239"/>
                  </a:solidFill>
                  <a:effectLst/>
                  <a:latin typeface="Nunito" pitchFamily="2" charset="0"/>
                </a:endParaRPr>
              </a:p>
            </p:txBody>
          </p:sp>
        </mc:Choice>
        <mc:Fallback xmlns="">
          <p:sp>
            <p:nvSpPr>
              <p:cNvPr id="12" name="TextBox 11">
                <a:extLst>
                  <a:ext uri="{FF2B5EF4-FFF2-40B4-BE49-F238E27FC236}">
                    <a16:creationId xmlns:a16="http://schemas.microsoft.com/office/drawing/2014/main" id="{6F3E6C68-953C-46F0-9EFB-BA19B7C2730D}"/>
                  </a:ext>
                </a:extLst>
              </p:cNvPr>
              <p:cNvSpPr txBox="1">
                <a:spLocks noRot="1" noChangeAspect="1" noMove="1" noResize="1" noEditPoints="1" noAdjustHandles="1" noChangeArrowheads="1" noChangeShapeType="1" noTextEdit="1"/>
              </p:cNvSpPr>
              <p:nvPr/>
            </p:nvSpPr>
            <p:spPr>
              <a:xfrm>
                <a:off x="1119705" y="5776351"/>
                <a:ext cx="6599788" cy="923907"/>
              </a:xfrm>
              <a:prstGeom prst="rect">
                <a:avLst/>
              </a:prstGeom>
              <a:blipFill>
                <a:blip r:embed="rId5"/>
                <a:stretch>
                  <a:fillRect b="-1325"/>
                </a:stretch>
              </a:blipFill>
            </p:spPr>
            <p:txBody>
              <a:bodyPr/>
              <a:lstStyle/>
              <a:p>
                <a:r>
                  <a:rPr lang="hi-IN">
                    <a:noFill/>
                  </a:rPr>
                  <a:t> </a:t>
                </a:r>
              </a:p>
            </p:txBody>
          </p:sp>
        </mc:Fallback>
      </mc:AlternateContent>
      <p:graphicFrame>
        <p:nvGraphicFramePr>
          <p:cNvPr id="2" name="Table 2">
            <a:extLst>
              <a:ext uri="{FF2B5EF4-FFF2-40B4-BE49-F238E27FC236}">
                <a16:creationId xmlns:a16="http://schemas.microsoft.com/office/drawing/2014/main" xmlns="" id="{D611B4BF-5575-4E30-B8DE-37B2457C5025}"/>
              </a:ext>
            </a:extLst>
          </p:cNvPr>
          <p:cNvGraphicFramePr>
            <a:graphicFrameLocks noGrp="1"/>
          </p:cNvGraphicFramePr>
          <p:nvPr>
            <p:extLst>
              <p:ext uri="{D42A27DB-BD31-4B8C-83A1-F6EECF244321}">
                <p14:modId xmlns:p14="http://schemas.microsoft.com/office/powerpoint/2010/main" val="3016072286"/>
              </p:ext>
            </p:extLst>
          </p:nvPr>
        </p:nvGraphicFramePr>
        <p:xfrm>
          <a:off x="1371600" y="1521127"/>
          <a:ext cx="6096000" cy="138176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xmlns="" val="134594001"/>
                    </a:ext>
                  </a:extLst>
                </a:gridCol>
                <a:gridCol w="1219200">
                  <a:extLst>
                    <a:ext uri="{9D8B030D-6E8A-4147-A177-3AD203B41FA5}">
                      <a16:colId xmlns:a16="http://schemas.microsoft.com/office/drawing/2014/main" xmlns="" val="370032407"/>
                    </a:ext>
                  </a:extLst>
                </a:gridCol>
                <a:gridCol w="1219200">
                  <a:extLst>
                    <a:ext uri="{9D8B030D-6E8A-4147-A177-3AD203B41FA5}">
                      <a16:colId xmlns:a16="http://schemas.microsoft.com/office/drawing/2014/main" xmlns="" val="2401902170"/>
                    </a:ext>
                  </a:extLst>
                </a:gridCol>
                <a:gridCol w="1219200">
                  <a:extLst>
                    <a:ext uri="{9D8B030D-6E8A-4147-A177-3AD203B41FA5}">
                      <a16:colId xmlns:a16="http://schemas.microsoft.com/office/drawing/2014/main" xmlns="" val="2279031016"/>
                    </a:ext>
                  </a:extLst>
                </a:gridCol>
                <a:gridCol w="1219200">
                  <a:extLst>
                    <a:ext uri="{9D8B030D-6E8A-4147-A177-3AD203B41FA5}">
                      <a16:colId xmlns:a16="http://schemas.microsoft.com/office/drawing/2014/main" xmlns="" val="3548412612"/>
                    </a:ext>
                  </a:extLst>
                </a:gridCol>
              </a:tblGrid>
              <a:tr h="370840">
                <a:tc>
                  <a:txBody>
                    <a:bodyPr/>
                    <a:lstStyle/>
                    <a:p>
                      <a:r>
                        <a:rPr lang="en-US" dirty="0"/>
                        <a:t>             AB</a:t>
                      </a:r>
                    </a:p>
                    <a:p>
                      <a:r>
                        <a:rPr lang="en-US" dirty="0"/>
                        <a:t>        </a:t>
                      </a:r>
                      <a:r>
                        <a:rPr lang="en-US" dirty="0" err="1"/>
                        <a:t>C</a:t>
                      </a:r>
                      <a:r>
                        <a:rPr lang="en-US" baseline="-25000" dirty="0" err="1"/>
                        <a:t>in</a:t>
                      </a:r>
                      <a:endParaRPr lang="hi-IN" baseline="-25000" dirty="0"/>
                    </a:p>
                  </a:txBody>
                  <a:tcPr/>
                </a:tc>
                <a:tc>
                  <a:txBody>
                    <a:bodyPr/>
                    <a:lstStyle/>
                    <a:p>
                      <a:pPr algn="ctr"/>
                      <a:r>
                        <a:rPr lang="en-US" dirty="0"/>
                        <a:t>00</a:t>
                      </a:r>
                      <a:endParaRPr lang="hi-IN" dirty="0"/>
                    </a:p>
                  </a:txBody>
                  <a:tcPr/>
                </a:tc>
                <a:tc>
                  <a:txBody>
                    <a:bodyPr/>
                    <a:lstStyle/>
                    <a:p>
                      <a:pPr algn="ctr"/>
                      <a:r>
                        <a:rPr lang="en-US" dirty="0"/>
                        <a:t>01</a:t>
                      </a:r>
                      <a:endParaRPr lang="hi-IN" dirty="0"/>
                    </a:p>
                  </a:txBody>
                  <a:tcPr/>
                </a:tc>
                <a:tc>
                  <a:txBody>
                    <a:bodyPr/>
                    <a:lstStyle/>
                    <a:p>
                      <a:pPr algn="ctr"/>
                      <a:r>
                        <a:rPr lang="en-US" dirty="0"/>
                        <a:t>11</a:t>
                      </a:r>
                      <a:endParaRPr lang="hi-IN" dirty="0"/>
                    </a:p>
                  </a:txBody>
                  <a:tcPr/>
                </a:tc>
                <a:tc>
                  <a:txBody>
                    <a:bodyPr/>
                    <a:lstStyle/>
                    <a:p>
                      <a:pPr algn="ctr"/>
                      <a:r>
                        <a:rPr lang="en-US" dirty="0"/>
                        <a:t>10</a:t>
                      </a:r>
                      <a:endParaRPr lang="hi-IN" dirty="0"/>
                    </a:p>
                  </a:txBody>
                  <a:tcPr/>
                </a:tc>
                <a:extLst>
                  <a:ext uri="{0D108BD9-81ED-4DB2-BD59-A6C34878D82A}">
                    <a16:rowId xmlns:a16="http://schemas.microsoft.com/office/drawing/2014/main" xmlns="" val="3517987785"/>
                  </a:ext>
                </a:extLst>
              </a:tr>
              <a:tr h="370840">
                <a:tc>
                  <a:txBody>
                    <a:bodyPr/>
                    <a:lstStyle/>
                    <a:p>
                      <a:pPr algn="ctr"/>
                      <a:r>
                        <a:rPr lang="en-US" dirty="0"/>
                        <a:t>0</a:t>
                      </a:r>
                      <a:endParaRPr lang="hi-IN" dirty="0"/>
                    </a:p>
                  </a:txBody>
                  <a:tcPr/>
                </a:tc>
                <a:tc>
                  <a:txBody>
                    <a:bodyPr/>
                    <a:lstStyle/>
                    <a:p>
                      <a:pPr algn="ctr"/>
                      <a:r>
                        <a:rPr lang="en-US" dirty="0"/>
                        <a:t>0</a:t>
                      </a:r>
                      <a:endParaRPr lang="hi-IN" dirty="0"/>
                    </a:p>
                  </a:txBody>
                  <a:tcPr>
                    <a:solidFill>
                      <a:schemeClr val="accent1">
                        <a:lumMod val="20000"/>
                        <a:lumOff val="80000"/>
                      </a:schemeClr>
                    </a:solidFill>
                  </a:tcPr>
                </a:tc>
                <a:tc>
                  <a:txBody>
                    <a:bodyPr/>
                    <a:lstStyle/>
                    <a:p>
                      <a:pPr algn="ctr"/>
                      <a:r>
                        <a:rPr lang="en-US" b="1" dirty="0">
                          <a:solidFill>
                            <a:srgbClr val="FF0000"/>
                          </a:solidFill>
                        </a:rPr>
                        <a:t>1</a:t>
                      </a:r>
                      <a:endParaRPr lang="hi-IN" b="1" dirty="0">
                        <a:solidFill>
                          <a:srgbClr val="FF0000"/>
                        </a:solidFill>
                      </a:endParaRPr>
                    </a:p>
                  </a:txBody>
                  <a:tcPr>
                    <a:solidFill>
                      <a:schemeClr val="accent1">
                        <a:lumMod val="20000"/>
                        <a:lumOff val="80000"/>
                      </a:schemeClr>
                    </a:solidFill>
                  </a:tcPr>
                </a:tc>
                <a:tc>
                  <a:txBody>
                    <a:bodyPr/>
                    <a:lstStyle/>
                    <a:p>
                      <a:pPr algn="ctr"/>
                      <a:r>
                        <a:rPr lang="en-US" dirty="0"/>
                        <a:t>0</a:t>
                      </a:r>
                      <a:endParaRPr lang="hi-IN" dirty="0"/>
                    </a:p>
                  </a:txBody>
                  <a:tcPr>
                    <a:solidFill>
                      <a:schemeClr val="accent1">
                        <a:lumMod val="20000"/>
                        <a:lumOff val="80000"/>
                      </a:schemeClr>
                    </a:solidFill>
                  </a:tcPr>
                </a:tc>
                <a:tc>
                  <a:txBody>
                    <a:bodyPr/>
                    <a:lstStyle/>
                    <a:p>
                      <a:pPr algn="ctr"/>
                      <a:r>
                        <a:rPr lang="en-US" b="1" dirty="0">
                          <a:solidFill>
                            <a:srgbClr val="FF0000"/>
                          </a:solidFill>
                        </a:rPr>
                        <a:t>1</a:t>
                      </a:r>
                      <a:endParaRPr lang="hi-IN" b="1" dirty="0">
                        <a:solidFill>
                          <a:srgbClr val="FF0000"/>
                        </a:solidFill>
                      </a:endParaRPr>
                    </a:p>
                  </a:txBody>
                  <a:tcPr>
                    <a:solidFill>
                      <a:schemeClr val="accent1">
                        <a:lumMod val="20000"/>
                        <a:lumOff val="80000"/>
                      </a:schemeClr>
                    </a:solidFill>
                  </a:tcPr>
                </a:tc>
                <a:extLst>
                  <a:ext uri="{0D108BD9-81ED-4DB2-BD59-A6C34878D82A}">
                    <a16:rowId xmlns:a16="http://schemas.microsoft.com/office/drawing/2014/main" xmlns="" val="2524898073"/>
                  </a:ext>
                </a:extLst>
              </a:tr>
              <a:tr h="370840">
                <a:tc>
                  <a:txBody>
                    <a:bodyPr/>
                    <a:lstStyle/>
                    <a:p>
                      <a:pPr algn="ctr"/>
                      <a:r>
                        <a:rPr lang="en-US" dirty="0"/>
                        <a:t>1</a:t>
                      </a:r>
                      <a:endParaRPr lang="hi-IN" dirty="0"/>
                    </a:p>
                  </a:txBody>
                  <a:tcPr/>
                </a:tc>
                <a:tc>
                  <a:txBody>
                    <a:bodyPr/>
                    <a:lstStyle/>
                    <a:p>
                      <a:pPr algn="ctr"/>
                      <a:r>
                        <a:rPr lang="en-US" b="1" dirty="0">
                          <a:solidFill>
                            <a:srgbClr val="FF0000"/>
                          </a:solidFill>
                        </a:rPr>
                        <a:t>1</a:t>
                      </a:r>
                      <a:endParaRPr lang="hi-IN" b="1" dirty="0">
                        <a:solidFill>
                          <a:srgbClr val="FF0000"/>
                        </a:solidFill>
                      </a:endParaRPr>
                    </a:p>
                  </a:txBody>
                  <a:tcPr>
                    <a:solidFill>
                      <a:schemeClr val="accent1">
                        <a:lumMod val="20000"/>
                        <a:lumOff val="80000"/>
                      </a:schemeClr>
                    </a:solidFill>
                  </a:tcPr>
                </a:tc>
                <a:tc>
                  <a:txBody>
                    <a:bodyPr/>
                    <a:lstStyle/>
                    <a:p>
                      <a:pPr algn="ctr"/>
                      <a:r>
                        <a:rPr lang="en-US" dirty="0"/>
                        <a:t>0</a:t>
                      </a:r>
                      <a:endParaRPr lang="hi-IN" dirty="0"/>
                    </a:p>
                  </a:txBody>
                  <a:tcPr>
                    <a:solidFill>
                      <a:schemeClr val="accent1">
                        <a:lumMod val="20000"/>
                        <a:lumOff val="80000"/>
                      </a:schemeClr>
                    </a:solidFill>
                  </a:tcPr>
                </a:tc>
                <a:tc>
                  <a:txBody>
                    <a:bodyPr/>
                    <a:lstStyle/>
                    <a:p>
                      <a:pPr algn="ctr"/>
                      <a:r>
                        <a:rPr lang="en-US" b="1" dirty="0">
                          <a:solidFill>
                            <a:srgbClr val="FF0000"/>
                          </a:solidFill>
                        </a:rPr>
                        <a:t>1</a:t>
                      </a:r>
                      <a:endParaRPr lang="hi-IN" b="1" dirty="0">
                        <a:solidFill>
                          <a:srgbClr val="FF0000"/>
                        </a:solidFill>
                      </a:endParaRPr>
                    </a:p>
                  </a:txBody>
                  <a:tcPr>
                    <a:solidFill>
                      <a:schemeClr val="accent1">
                        <a:lumMod val="20000"/>
                        <a:lumOff val="80000"/>
                      </a:schemeClr>
                    </a:solidFill>
                  </a:tcPr>
                </a:tc>
                <a:tc>
                  <a:txBody>
                    <a:bodyPr/>
                    <a:lstStyle/>
                    <a:p>
                      <a:pPr algn="ctr"/>
                      <a:r>
                        <a:rPr lang="en-US" dirty="0"/>
                        <a:t>0</a:t>
                      </a:r>
                      <a:endParaRPr lang="hi-IN" dirty="0"/>
                    </a:p>
                  </a:txBody>
                  <a:tcPr>
                    <a:solidFill>
                      <a:schemeClr val="accent1">
                        <a:lumMod val="20000"/>
                        <a:lumOff val="80000"/>
                      </a:schemeClr>
                    </a:solidFill>
                  </a:tcPr>
                </a:tc>
                <a:extLst>
                  <a:ext uri="{0D108BD9-81ED-4DB2-BD59-A6C34878D82A}">
                    <a16:rowId xmlns:a16="http://schemas.microsoft.com/office/drawing/2014/main" xmlns="" val="597785230"/>
                  </a:ext>
                </a:extLst>
              </a:tr>
            </a:tbl>
          </a:graphicData>
        </a:graphic>
      </p:graphicFrame>
      <p:graphicFrame>
        <p:nvGraphicFramePr>
          <p:cNvPr id="14" name="Table 2">
            <a:extLst>
              <a:ext uri="{FF2B5EF4-FFF2-40B4-BE49-F238E27FC236}">
                <a16:creationId xmlns:a16="http://schemas.microsoft.com/office/drawing/2014/main" xmlns="" id="{720D8DA5-B0D5-4A07-948E-C7BCC4F1FBA6}"/>
              </a:ext>
            </a:extLst>
          </p:cNvPr>
          <p:cNvGraphicFramePr>
            <a:graphicFrameLocks noGrp="1"/>
          </p:cNvGraphicFramePr>
          <p:nvPr>
            <p:extLst>
              <p:ext uri="{D42A27DB-BD31-4B8C-83A1-F6EECF244321}">
                <p14:modId xmlns:p14="http://schemas.microsoft.com/office/powerpoint/2010/main" val="1445243480"/>
              </p:ext>
            </p:extLst>
          </p:nvPr>
        </p:nvGraphicFramePr>
        <p:xfrm>
          <a:off x="1371600" y="3455926"/>
          <a:ext cx="6096000" cy="138176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xmlns="" val="134594001"/>
                    </a:ext>
                  </a:extLst>
                </a:gridCol>
                <a:gridCol w="1219200">
                  <a:extLst>
                    <a:ext uri="{9D8B030D-6E8A-4147-A177-3AD203B41FA5}">
                      <a16:colId xmlns:a16="http://schemas.microsoft.com/office/drawing/2014/main" xmlns="" val="370032407"/>
                    </a:ext>
                  </a:extLst>
                </a:gridCol>
                <a:gridCol w="1219200">
                  <a:extLst>
                    <a:ext uri="{9D8B030D-6E8A-4147-A177-3AD203B41FA5}">
                      <a16:colId xmlns:a16="http://schemas.microsoft.com/office/drawing/2014/main" xmlns="" val="2401902170"/>
                    </a:ext>
                  </a:extLst>
                </a:gridCol>
                <a:gridCol w="1219200">
                  <a:extLst>
                    <a:ext uri="{9D8B030D-6E8A-4147-A177-3AD203B41FA5}">
                      <a16:colId xmlns:a16="http://schemas.microsoft.com/office/drawing/2014/main" xmlns="" val="2279031016"/>
                    </a:ext>
                  </a:extLst>
                </a:gridCol>
                <a:gridCol w="1219200">
                  <a:extLst>
                    <a:ext uri="{9D8B030D-6E8A-4147-A177-3AD203B41FA5}">
                      <a16:colId xmlns:a16="http://schemas.microsoft.com/office/drawing/2014/main" xmlns="" val="3548412612"/>
                    </a:ext>
                  </a:extLst>
                </a:gridCol>
              </a:tblGrid>
              <a:tr h="370840">
                <a:tc>
                  <a:txBody>
                    <a:bodyPr/>
                    <a:lstStyle/>
                    <a:p>
                      <a:r>
                        <a:rPr lang="en-US"/>
                        <a:t>              AB</a:t>
                      </a:r>
                      <a:endParaRPr lang="en-US" dirty="0"/>
                    </a:p>
                    <a:p>
                      <a:r>
                        <a:rPr lang="en-US" dirty="0"/>
                        <a:t>        </a:t>
                      </a:r>
                      <a:r>
                        <a:rPr lang="en-US" dirty="0" err="1"/>
                        <a:t>C</a:t>
                      </a:r>
                      <a:r>
                        <a:rPr lang="en-US" baseline="-25000" dirty="0" err="1"/>
                        <a:t>in</a:t>
                      </a:r>
                      <a:endParaRPr lang="hi-IN" baseline="-25000" dirty="0"/>
                    </a:p>
                  </a:txBody>
                  <a:tcPr/>
                </a:tc>
                <a:tc>
                  <a:txBody>
                    <a:bodyPr/>
                    <a:lstStyle/>
                    <a:p>
                      <a:pPr algn="ctr"/>
                      <a:r>
                        <a:rPr lang="en-US" dirty="0"/>
                        <a:t>00</a:t>
                      </a:r>
                      <a:endParaRPr lang="hi-IN" dirty="0"/>
                    </a:p>
                  </a:txBody>
                  <a:tcPr/>
                </a:tc>
                <a:tc>
                  <a:txBody>
                    <a:bodyPr/>
                    <a:lstStyle/>
                    <a:p>
                      <a:pPr algn="ctr"/>
                      <a:r>
                        <a:rPr lang="en-US" dirty="0"/>
                        <a:t>01</a:t>
                      </a:r>
                      <a:endParaRPr lang="hi-IN" dirty="0"/>
                    </a:p>
                  </a:txBody>
                  <a:tcPr/>
                </a:tc>
                <a:tc>
                  <a:txBody>
                    <a:bodyPr/>
                    <a:lstStyle/>
                    <a:p>
                      <a:pPr algn="ctr"/>
                      <a:r>
                        <a:rPr lang="en-US" dirty="0"/>
                        <a:t>11</a:t>
                      </a:r>
                      <a:endParaRPr lang="hi-IN" dirty="0"/>
                    </a:p>
                  </a:txBody>
                  <a:tcPr/>
                </a:tc>
                <a:tc>
                  <a:txBody>
                    <a:bodyPr/>
                    <a:lstStyle/>
                    <a:p>
                      <a:pPr algn="ctr"/>
                      <a:r>
                        <a:rPr lang="en-US" dirty="0"/>
                        <a:t>10</a:t>
                      </a:r>
                      <a:endParaRPr lang="hi-IN" dirty="0"/>
                    </a:p>
                  </a:txBody>
                  <a:tcPr/>
                </a:tc>
                <a:extLst>
                  <a:ext uri="{0D108BD9-81ED-4DB2-BD59-A6C34878D82A}">
                    <a16:rowId xmlns:a16="http://schemas.microsoft.com/office/drawing/2014/main" xmlns="" val="3517987785"/>
                  </a:ext>
                </a:extLst>
              </a:tr>
              <a:tr h="370840">
                <a:tc>
                  <a:txBody>
                    <a:bodyPr/>
                    <a:lstStyle/>
                    <a:p>
                      <a:pPr algn="ctr"/>
                      <a:r>
                        <a:rPr lang="en-US" dirty="0"/>
                        <a:t>0</a:t>
                      </a:r>
                      <a:endParaRPr lang="hi-IN" dirty="0"/>
                    </a:p>
                  </a:txBody>
                  <a:tcPr/>
                </a:tc>
                <a:tc>
                  <a:txBody>
                    <a:bodyPr/>
                    <a:lstStyle/>
                    <a:p>
                      <a:pPr algn="ctr"/>
                      <a:r>
                        <a:rPr lang="en-US" dirty="0"/>
                        <a:t>0</a:t>
                      </a:r>
                      <a:endParaRPr lang="hi-IN" dirty="0"/>
                    </a:p>
                  </a:txBody>
                  <a:tcPr>
                    <a:solidFill>
                      <a:schemeClr val="accent1">
                        <a:lumMod val="20000"/>
                        <a:lumOff val="80000"/>
                      </a:schemeClr>
                    </a:solidFill>
                  </a:tcPr>
                </a:tc>
                <a:tc>
                  <a:txBody>
                    <a:bodyPr/>
                    <a:lstStyle/>
                    <a:p>
                      <a:pPr algn="ctr"/>
                      <a:r>
                        <a:rPr lang="en-US" b="0" dirty="0">
                          <a:solidFill>
                            <a:schemeClr val="tx1"/>
                          </a:solidFill>
                        </a:rPr>
                        <a:t>0</a:t>
                      </a:r>
                      <a:endParaRPr lang="hi-IN" b="0" dirty="0">
                        <a:solidFill>
                          <a:schemeClr val="tx1"/>
                        </a:solidFill>
                      </a:endParaRPr>
                    </a:p>
                  </a:txBody>
                  <a:tcPr>
                    <a:solidFill>
                      <a:schemeClr val="accent1">
                        <a:lumMod val="20000"/>
                        <a:lumOff val="80000"/>
                      </a:schemeClr>
                    </a:solidFill>
                  </a:tcPr>
                </a:tc>
                <a:tc>
                  <a:txBody>
                    <a:bodyPr/>
                    <a:lstStyle/>
                    <a:p>
                      <a:pPr algn="ctr"/>
                      <a:r>
                        <a:rPr lang="en-US" b="1" dirty="0">
                          <a:solidFill>
                            <a:srgbClr val="FF0000"/>
                          </a:solidFill>
                        </a:rPr>
                        <a:t>1</a:t>
                      </a:r>
                      <a:endParaRPr lang="hi-IN" b="1" dirty="0">
                        <a:solidFill>
                          <a:srgbClr val="FF0000"/>
                        </a:solidFill>
                      </a:endParaRPr>
                    </a:p>
                  </a:txBody>
                  <a:tcPr>
                    <a:solidFill>
                      <a:schemeClr val="accent1">
                        <a:lumMod val="20000"/>
                        <a:lumOff val="80000"/>
                      </a:schemeClr>
                    </a:solidFill>
                  </a:tcPr>
                </a:tc>
                <a:tc>
                  <a:txBody>
                    <a:bodyPr/>
                    <a:lstStyle/>
                    <a:p>
                      <a:pPr algn="ctr"/>
                      <a:r>
                        <a:rPr lang="en-US" b="0" dirty="0">
                          <a:solidFill>
                            <a:schemeClr val="tx1"/>
                          </a:solidFill>
                        </a:rPr>
                        <a:t>0</a:t>
                      </a:r>
                      <a:endParaRPr lang="hi-IN"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xmlns="" val="2524898073"/>
                  </a:ext>
                </a:extLst>
              </a:tr>
              <a:tr h="370840">
                <a:tc>
                  <a:txBody>
                    <a:bodyPr/>
                    <a:lstStyle/>
                    <a:p>
                      <a:pPr algn="ctr"/>
                      <a:r>
                        <a:rPr lang="en-US" dirty="0"/>
                        <a:t>1</a:t>
                      </a:r>
                      <a:endParaRPr lang="hi-IN" dirty="0"/>
                    </a:p>
                  </a:txBody>
                  <a:tcPr/>
                </a:tc>
                <a:tc>
                  <a:txBody>
                    <a:bodyPr/>
                    <a:lstStyle/>
                    <a:p>
                      <a:pPr algn="ctr"/>
                      <a:r>
                        <a:rPr lang="en-US" b="0" dirty="0">
                          <a:solidFill>
                            <a:schemeClr val="tx1"/>
                          </a:solidFill>
                        </a:rPr>
                        <a:t>0</a:t>
                      </a:r>
                      <a:endParaRPr lang="hi-IN" b="0"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1</a:t>
                      </a:r>
                      <a:endParaRPr lang="hi-IN" b="1" dirty="0">
                        <a:solidFill>
                          <a:srgbClr val="FF0000"/>
                        </a:solidFill>
                      </a:endParaRPr>
                    </a:p>
                  </a:txBody>
                  <a:tcPr>
                    <a:solidFill>
                      <a:schemeClr val="accent1">
                        <a:lumMod val="20000"/>
                        <a:lumOff val="80000"/>
                      </a:schemeClr>
                    </a:solidFill>
                  </a:tcPr>
                </a:tc>
                <a:tc>
                  <a:txBody>
                    <a:bodyPr/>
                    <a:lstStyle/>
                    <a:p>
                      <a:pPr algn="ctr"/>
                      <a:r>
                        <a:rPr lang="en-US" b="1" dirty="0">
                          <a:solidFill>
                            <a:srgbClr val="FF0000"/>
                          </a:solidFill>
                        </a:rPr>
                        <a:t>1</a:t>
                      </a:r>
                      <a:endParaRPr lang="hi-IN" b="1" dirty="0">
                        <a:solidFill>
                          <a:srgbClr val="FF0000"/>
                        </a:solidFill>
                      </a:endParaRPr>
                    </a:p>
                  </a:txBody>
                  <a:tcPr>
                    <a:solidFill>
                      <a:schemeClr val="accent1">
                        <a:lumMod val="20000"/>
                        <a:lumOff val="80000"/>
                      </a:schemeClr>
                    </a:solidFill>
                  </a:tcPr>
                </a:tc>
                <a:tc>
                  <a:txBody>
                    <a:bodyPr/>
                    <a:lstStyle/>
                    <a:p>
                      <a:pPr algn="ctr"/>
                      <a:r>
                        <a:rPr lang="en-US" b="1" dirty="0">
                          <a:solidFill>
                            <a:srgbClr val="FF0000"/>
                          </a:solidFill>
                        </a:rPr>
                        <a:t>1</a:t>
                      </a:r>
                      <a:endParaRPr lang="hi-IN" b="1" dirty="0">
                        <a:solidFill>
                          <a:srgbClr val="FF0000"/>
                        </a:solidFill>
                      </a:endParaRPr>
                    </a:p>
                  </a:txBody>
                  <a:tcPr>
                    <a:solidFill>
                      <a:schemeClr val="accent1">
                        <a:lumMod val="20000"/>
                        <a:lumOff val="80000"/>
                      </a:schemeClr>
                    </a:solidFill>
                  </a:tcPr>
                </a:tc>
                <a:extLst>
                  <a:ext uri="{0D108BD9-81ED-4DB2-BD59-A6C34878D82A}">
                    <a16:rowId xmlns:a16="http://schemas.microsoft.com/office/drawing/2014/main" xmlns="" val="597785230"/>
                  </a:ext>
                </a:extLst>
              </a:tr>
            </a:tbl>
          </a:graphicData>
        </a:graphic>
      </p:graphicFrame>
      <p:sp>
        <p:nvSpPr>
          <p:cNvPr id="15" name="Oval 14">
            <a:extLst>
              <a:ext uri="{FF2B5EF4-FFF2-40B4-BE49-F238E27FC236}">
                <a16:creationId xmlns:a16="http://schemas.microsoft.com/office/drawing/2014/main" xmlns="" id="{3C5D8264-C457-4001-BE80-8CE3BFC7E7A2}"/>
              </a:ext>
            </a:extLst>
          </p:cNvPr>
          <p:cNvSpPr/>
          <p:nvPr/>
        </p:nvSpPr>
        <p:spPr>
          <a:xfrm>
            <a:off x="2954694" y="2493606"/>
            <a:ext cx="463809" cy="45720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6" name="Oval 15">
            <a:extLst>
              <a:ext uri="{FF2B5EF4-FFF2-40B4-BE49-F238E27FC236}">
                <a16:creationId xmlns:a16="http://schemas.microsoft.com/office/drawing/2014/main" xmlns="" id="{FDD02160-895B-4605-8635-C75F8CB5AC99}"/>
              </a:ext>
            </a:extLst>
          </p:cNvPr>
          <p:cNvSpPr/>
          <p:nvPr/>
        </p:nvSpPr>
        <p:spPr>
          <a:xfrm>
            <a:off x="4187695" y="2141628"/>
            <a:ext cx="463809" cy="45720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7" name="Oval 16">
            <a:extLst>
              <a:ext uri="{FF2B5EF4-FFF2-40B4-BE49-F238E27FC236}">
                <a16:creationId xmlns:a16="http://schemas.microsoft.com/office/drawing/2014/main" xmlns="" id="{2B0A71E9-E955-4F6D-B9E4-983A91FB2858}"/>
              </a:ext>
            </a:extLst>
          </p:cNvPr>
          <p:cNvSpPr/>
          <p:nvPr/>
        </p:nvSpPr>
        <p:spPr>
          <a:xfrm>
            <a:off x="5393385" y="2500460"/>
            <a:ext cx="463809" cy="45720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Oval 17">
            <a:extLst>
              <a:ext uri="{FF2B5EF4-FFF2-40B4-BE49-F238E27FC236}">
                <a16:creationId xmlns:a16="http://schemas.microsoft.com/office/drawing/2014/main" xmlns="" id="{D3CB8C58-F8FB-4DDB-A9CF-D937F83EC9B0}"/>
              </a:ext>
            </a:extLst>
          </p:cNvPr>
          <p:cNvSpPr/>
          <p:nvPr/>
        </p:nvSpPr>
        <p:spPr>
          <a:xfrm>
            <a:off x="6626386" y="2095093"/>
            <a:ext cx="463809" cy="45720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9" name="Rectangle: Rounded Corners 18">
            <a:extLst>
              <a:ext uri="{FF2B5EF4-FFF2-40B4-BE49-F238E27FC236}">
                <a16:creationId xmlns:a16="http://schemas.microsoft.com/office/drawing/2014/main" xmlns="" id="{2F7B2AD8-6851-459E-A520-97889C58DC5A}"/>
              </a:ext>
            </a:extLst>
          </p:cNvPr>
          <p:cNvSpPr/>
          <p:nvPr/>
        </p:nvSpPr>
        <p:spPr>
          <a:xfrm>
            <a:off x="4206356" y="4452754"/>
            <a:ext cx="1600200" cy="457200"/>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20" name="Rectangle: Rounded Corners 19">
            <a:extLst>
              <a:ext uri="{FF2B5EF4-FFF2-40B4-BE49-F238E27FC236}">
                <a16:creationId xmlns:a16="http://schemas.microsoft.com/office/drawing/2014/main" xmlns="" id="{F041FC6E-E69F-4E26-9C31-F3DB78682291}"/>
              </a:ext>
            </a:extLst>
          </p:cNvPr>
          <p:cNvSpPr/>
          <p:nvPr/>
        </p:nvSpPr>
        <p:spPr>
          <a:xfrm>
            <a:off x="5489995" y="4452754"/>
            <a:ext cx="1600200" cy="457200"/>
          </a:xfrm>
          <a:prstGeom prst="round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21" name="Rectangle: Rounded Corners 20">
            <a:extLst>
              <a:ext uri="{FF2B5EF4-FFF2-40B4-BE49-F238E27FC236}">
                <a16:creationId xmlns:a16="http://schemas.microsoft.com/office/drawing/2014/main" xmlns="" id="{37D699D6-0E92-4350-875C-71C28D74874C}"/>
              </a:ext>
            </a:extLst>
          </p:cNvPr>
          <p:cNvSpPr/>
          <p:nvPr/>
        </p:nvSpPr>
        <p:spPr>
          <a:xfrm rot="16200000">
            <a:off x="5183443" y="4411867"/>
            <a:ext cx="1001881" cy="457200"/>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solidFill>
                <a:srgbClr val="FF0000"/>
              </a:solidFill>
            </a:endParaRPr>
          </a:p>
        </p:txBody>
      </p:sp>
    </p:spTree>
    <p:extLst>
      <p:ext uri="{BB962C8B-B14F-4D97-AF65-F5344CB8AC3E}">
        <p14:creationId xmlns:p14="http://schemas.microsoft.com/office/powerpoint/2010/main" val="2199882523"/>
      </p:ext>
    </p:extLst>
  </p:cSld>
  <p:clrMapOvr>
    <a:masterClrMapping/>
  </p:clrMapOvr>
  <mc:AlternateContent xmlns:mc="http://schemas.openxmlformats.org/markup-compatibility/2006" xmlns:p14="http://schemas.microsoft.com/office/powerpoint/2010/main">
    <mc:Choice Requires="p14">
      <p:transition spd="slow" p14:dur="2000" advTm="173153"/>
    </mc:Choice>
    <mc:Fallback xmlns="">
      <p:transition spd="slow" advTm="173153"/>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AutoShape 22" descr="Visualizing Digital and Analog Signal - evive"/>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sz="1800">
              <a:latin typeface="Arial" panose="020B0604020202020204" pitchFamily="34" charset="0"/>
            </a:endParaRPr>
          </a:p>
        </p:txBody>
      </p:sp>
      <p:sp>
        <p:nvSpPr>
          <p:cNvPr id="10" name="Rectangle 5">
            <a:extLst>
              <a:ext uri="{FF2B5EF4-FFF2-40B4-BE49-F238E27FC236}">
                <a16:creationId xmlns:a16="http://schemas.microsoft.com/office/drawing/2014/main" xmlns="" id="{1E871BDD-D7A6-420F-B1ED-061EA60D3D8E}"/>
              </a:ext>
            </a:extLst>
          </p:cNvPr>
          <p:cNvSpPr>
            <a:spLocks noChangeArrowheads="1"/>
          </p:cNvSpPr>
          <p:nvPr>
            <p:custDataLst>
              <p:tags r:id="rId1"/>
            </p:custDataLst>
          </p:nvPr>
        </p:nvSpPr>
        <p:spPr bwMode="auto">
          <a:xfrm>
            <a:off x="0" y="138341"/>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11" name="TextBox 4">
            <a:extLst>
              <a:ext uri="{FF2B5EF4-FFF2-40B4-BE49-F238E27FC236}">
                <a16:creationId xmlns:a16="http://schemas.microsoft.com/office/drawing/2014/main" xmlns="" id="{55DFDAF7-6AE4-4886-87F2-1FC953E03CB3}"/>
              </a:ext>
            </a:extLst>
          </p:cNvPr>
          <p:cNvSpPr>
            <a:spLocks noChangeArrowheads="1"/>
          </p:cNvSpPr>
          <p:nvPr>
            <p:custDataLst>
              <p:tags r:id="rId2"/>
            </p:custDataLst>
          </p:nvPr>
        </p:nvSpPr>
        <p:spPr bwMode="auto">
          <a:xfrm>
            <a:off x="76200" y="184734"/>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pic>
        <p:nvPicPr>
          <p:cNvPr id="6" name="Picture 5">
            <a:extLst>
              <a:ext uri="{FF2B5EF4-FFF2-40B4-BE49-F238E27FC236}">
                <a16:creationId xmlns:a16="http://schemas.microsoft.com/office/drawing/2014/main" xmlns="" id="{CE2ED024-003B-4204-B934-FC29DAB3BD3E}"/>
              </a:ext>
            </a:extLst>
          </p:cNvPr>
          <p:cNvPicPr>
            <a:picLocks noChangeAspect="1"/>
          </p:cNvPicPr>
          <p:nvPr/>
        </p:nvPicPr>
        <p:blipFill>
          <a:blip r:embed="rId4"/>
          <a:stretch>
            <a:fillRect/>
          </a:stretch>
        </p:blipFill>
        <p:spPr>
          <a:xfrm>
            <a:off x="460375" y="1480538"/>
            <a:ext cx="6294603" cy="3053118"/>
          </a:xfrm>
          <a:prstGeom prst="rect">
            <a:avLst/>
          </a:prstGeom>
        </p:spPr>
      </p:pic>
      <p:pic>
        <p:nvPicPr>
          <p:cNvPr id="8" name="Picture 7">
            <a:extLst>
              <a:ext uri="{FF2B5EF4-FFF2-40B4-BE49-F238E27FC236}">
                <a16:creationId xmlns:a16="http://schemas.microsoft.com/office/drawing/2014/main" xmlns="" id="{CF97EE9F-AAA4-4750-B699-6D91D983A5E8}"/>
              </a:ext>
            </a:extLst>
          </p:cNvPr>
          <p:cNvPicPr>
            <a:picLocks noChangeAspect="1"/>
          </p:cNvPicPr>
          <p:nvPr/>
        </p:nvPicPr>
        <p:blipFill>
          <a:blip r:embed="rId5"/>
          <a:stretch>
            <a:fillRect/>
          </a:stretch>
        </p:blipFill>
        <p:spPr>
          <a:xfrm>
            <a:off x="3687301" y="4588435"/>
            <a:ext cx="5204772" cy="205770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0BEB5DBF-D9D3-47BD-8187-7ED6A67019F1}"/>
                  </a:ext>
                </a:extLst>
              </p:cNvPr>
              <p:cNvSpPr txBox="1"/>
              <p:nvPr/>
            </p:nvSpPr>
            <p:spPr>
              <a:xfrm>
                <a:off x="4343400" y="1431370"/>
                <a:ext cx="4607613" cy="1356333"/>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273239"/>
                          </a:solidFill>
                          <a:effectLst/>
                          <a:latin typeface="Cambria Math" panose="02040503050406030204" pitchFamily="18" charset="0"/>
                        </a:rPr>
                        <m:t>𝑆𝑢𝑚</m:t>
                      </m:r>
                      <m:r>
                        <a:rPr lang="en-US" sz="1600" b="0" i="1" smtClean="0">
                          <a:solidFill>
                            <a:srgbClr val="273239"/>
                          </a:solidFill>
                          <a:effectLst/>
                          <a:latin typeface="Cambria Math" panose="02040503050406030204" pitchFamily="18" charset="0"/>
                        </a:rPr>
                        <m:t>=</m:t>
                      </m:r>
                      <m:sSub>
                        <m:sSubPr>
                          <m:ctrlPr>
                            <a:rPr lang="en-US" sz="1600" b="0" i="1" smtClean="0">
                              <a:solidFill>
                                <a:srgbClr val="273239"/>
                              </a:solidFill>
                              <a:effectLst/>
                              <a:latin typeface="Cambria Math"/>
                            </a:rPr>
                          </m:ctrlPr>
                        </m:sSubPr>
                        <m:e>
                          <m:r>
                            <a:rPr lang="en-US" sz="1600" b="0" i="1" smtClean="0">
                              <a:solidFill>
                                <a:srgbClr val="273239"/>
                              </a:solidFill>
                              <a:effectLst/>
                              <a:latin typeface="Cambria Math" panose="02040503050406030204" pitchFamily="18" charset="0"/>
                            </a:rPr>
                            <m:t>𝐶</m:t>
                          </m:r>
                        </m:e>
                        <m:sub>
                          <m:r>
                            <a:rPr lang="en-US" sz="1600" b="0" i="1" smtClean="0">
                              <a:solidFill>
                                <a:srgbClr val="273239"/>
                              </a:solidFill>
                              <a:effectLst/>
                              <a:latin typeface="Cambria Math" panose="02040503050406030204" pitchFamily="18" charset="0"/>
                            </a:rPr>
                            <m:t>𝑖𝑛</m:t>
                          </m:r>
                        </m:sub>
                      </m:sSub>
                      <m:d>
                        <m:dPr>
                          <m:ctrlPr>
                            <a:rPr lang="en-US" sz="1600" b="0" i="1" smtClean="0">
                              <a:solidFill>
                                <a:srgbClr val="273239"/>
                              </a:solidFill>
                              <a:effectLst/>
                              <a:latin typeface="Cambria Math"/>
                            </a:rPr>
                          </m:ctrlPr>
                        </m:dPr>
                        <m:e>
                          <m:acc>
                            <m:accPr>
                              <m:chr m:val="̅"/>
                              <m:ctrlPr>
                                <a:rPr lang="en-US" sz="1600" b="0" i="1" smtClean="0">
                                  <a:solidFill>
                                    <a:srgbClr val="273239"/>
                                  </a:solidFill>
                                  <a:effectLst/>
                                  <a:latin typeface="Cambria Math"/>
                                </a:rPr>
                              </m:ctrlPr>
                            </m:accPr>
                            <m:e>
                              <m:r>
                                <a:rPr lang="en-US" sz="1600" b="0" i="1" smtClean="0">
                                  <a:solidFill>
                                    <a:srgbClr val="273239"/>
                                  </a:solidFill>
                                  <a:effectLst/>
                                  <a:latin typeface="Cambria Math" panose="02040503050406030204" pitchFamily="18" charset="0"/>
                                </a:rPr>
                                <m:t>𝐴</m:t>
                              </m:r>
                            </m:e>
                          </m:acc>
                          <m:acc>
                            <m:accPr>
                              <m:chr m:val="̅"/>
                              <m:ctrlPr>
                                <a:rPr lang="en-US" sz="1600" b="0" i="1" smtClean="0">
                                  <a:solidFill>
                                    <a:srgbClr val="273239"/>
                                  </a:solidFill>
                                  <a:effectLst/>
                                  <a:latin typeface="Cambria Math"/>
                                </a:rPr>
                              </m:ctrlPr>
                            </m:accPr>
                            <m:e>
                              <m:r>
                                <a:rPr lang="en-US" sz="1600" b="0" i="1" smtClean="0">
                                  <a:solidFill>
                                    <a:srgbClr val="273239"/>
                                  </a:solidFill>
                                  <a:effectLst/>
                                  <a:latin typeface="Cambria Math" panose="02040503050406030204" pitchFamily="18" charset="0"/>
                                </a:rPr>
                                <m:t>𝐵</m:t>
                              </m:r>
                            </m:e>
                          </m:acc>
                          <m:r>
                            <a:rPr lang="en-US" sz="1600" b="0" i="1" smtClean="0">
                              <a:solidFill>
                                <a:srgbClr val="273239"/>
                              </a:solidFill>
                              <a:effectLst/>
                              <a:latin typeface="Cambria Math" panose="02040503050406030204" pitchFamily="18" charset="0"/>
                            </a:rPr>
                            <m:t>+</m:t>
                          </m:r>
                          <m:r>
                            <a:rPr lang="en-US" sz="1600" b="0" i="1" smtClean="0">
                              <a:solidFill>
                                <a:srgbClr val="273239"/>
                              </a:solidFill>
                              <a:effectLst/>
                              <a:latin typeface="Cambria Math" panose="02040503050406030204" pitchFamily="18" charset="0"/>
                            </a:rPr>
                            <m:t>𝐴𝐵</m:t>
                          </m:r>
                        </m:e>
                      </m:d>
                      <m:r>
                        <a:rPr lang="en-US" sz="1600" b="0" i="1" smtClean="0">
                          <a:solidFill>
                            <a:srgbClr val="273239"/>
                          </a:solidFill>
                          <a:effectLst/>
                          <a:latin typeface="Cambria Math" panose="02040503050406030204" pitchFamily="18" charset="0"/>
                        </a:rPr>
                        <m:t>+</m:t>
                      </m:r>
                      <m:acc>
                        <m:accPr>
                          <m:chr m:val="̅"/>
                          <m:ctrlPr>
                            <a:rPr lang="en-US" sz="1600" b="0" i="1" smtClean="0">
                              <a:solidFill>
                                <a:srgbClr val="273239"/>
                              </a:solidFill>
                              <a:effectLst/>
                              <a:latin typeface="Cambria Math"/>
                            </a:rPr>
                          </m:ctrlPr>
                        </m:accPr>
                        <m:e>
                          <m:sSub>
                            <m:sSubPr>
                              <m:ctrlPr>
                                <a:rPr lang="en-US" sz="1600" b="0" i="1" smtClean="0">
                                  <a:solidFill>
                                    <a:srgbClr val="273239"/>
                                  </a:solidFill>
                                  <a:effectLst/>
                                  <a:latin typeface="Cambria Math"/>
                                </a:rPr>
                              </m:ctrlPr>
                            </m:sSubPr>
                            <m:e>
                              <m:r>
                                <a:rPr lang="en-US" sz="1600" b="0" i="1" smtClean="0">
                                  <a:solidFill>
                                    <a:srgbClr val="273239"/>
                                  </a:solidFill>
                                  <a:effectLst/>
                                  <a:latin typeface="Cambria Math" panose="02040503050406030204" pitchFamily="18" charset="0"/>
                                </a:rPr>
                                <m:t>𝐶</m:t>
                              </m:r>
                            </m:e>
                            <m:sub>
                              <m:r>
                                <a:rPr lang="en-US" sz="1600" b="0" i="1" smtClean="0">
                                  <a:solidFill>
                                    <a:srgbClr val="273239"/>
                                  </a:solidFill>
                                  <a:effectLst/>
                                  <a:latin typeface="Cambria Math" panose="02040503050406030204" pitchFamily="18" charset="0"/>
                                </a:rPr>
                                <m:t>𝑖𝑛</m:t>
                              </m:r>
                            </m:sub>
                          </m:sSub>
                        </m:e>
                      </m:acc>
                      <m:d>
                        <m:dPr>
                          <m:ctrlPr>
                            <a:rPr lang="en-US" sz="1600" b="0" i="1" smtClean="0">
                              <a:solidFill>
                                <a:srgbClr val="273239"/>
                              </a:solidFill>
                              <a:effectLst/>
                              <a:latin typeface="Cambria Math"/>
                            </a:rPr>
                          </m:ctrlPr>
                        </m:dPr>
                        <m:e>
                          <m:acc>
                            <m:accPr>
                              <m:chr m:val="̅"/>
                              <m:ctrlPr>
                                <a:rPr lang="en-US" sz="1600" b="0" i="1" smtClean="0">
                                  <a:solidFill>
                                    <a:srgbClr val="273239"/>
                                  </a:solidFill>
                                  <a:effectLst/>
                                  <a:latin typeface="Cambria Math"/>
                                </a:rPr>
                              </m:ctrlPr>
                            </m:accPr>
                            <m:e>
                              <m:r>
                                <a:rPr lang="en-US" sz="1600" b="0" i="1" smtClean="0">
                                  <a:solidFill>
                                    <a:srgbClr val="273239"/>
                                  </a:solidFill>
                                  <a:effectLst/>
                                  <a:latin typeface="Cambria Math" panose="02040503050406030204" pitchFamily="18" charset="0"/>
                                </a:rPr>
                                <m:t>𝐴</m:t>
                              </m:r>
                            </m:e>
                          </m:acc>
                          <m:r>
                            <a:rPr lang="en-US" sz="1600" b="0" i="1" smtClean="0">
                              <a:solidFill>
                                <a:srgbClr val="273239"/>
                              </a:solidFill>
                              <a:effectLst/>
                              <a:latin typeface="Cambria Math" panose="02040503050406030204" pitchFamily="18" charset="0"/>
                            </a:rPr>
                            <m:t>𝐵</m:t>
                          </m:r>
                          <m:r>
                            <a:rPr lang="en-US" sz="1600" b="0" i="1" smtClean="0">
                              <a:solidFill>
                                <a:srgbClr val="273239"/>
                              </a:solidFill>
                              <a:effectLst/>
                              <a:latin typeface="Cambria Math" panose="02040503050406030204" pitchFamily="18" charset="0"/>
                            </a:rPr>
                            <m:t>+</m:t>
                          </m:r>
                          <m:r>
                            <a:rPr lang="en-US" sz="1600" b="0" i="1" smtClean="0">
                              <a:solidFill>
                                <a:srgbClr val="273239"/>
                              </a:solidFill>
                              <a:effectLst/>
                              <a:latin typeface="Cambria Math" panose="02040503050406030204" pitchFamily="18" charset="0"/>
                            </a:rPr>
                            <m:t>𝐴</m:t>
                          </m:r>
                          <m:acc>
                            <m:accPr>
                              <m:chr m:val="̅"/>
                              <m:ctrlPr>
                                <a:rPr lang="en-US" sz="1600" b="0" i="1" smtClean="0">
                                  <a:solidFill>
                                    <a:srgbClr val="273239"/>
                                  </a:solidFill>
                                  <a:effectLst/>
                                  <a:latin typeface="Cambria Math"/>
                                </a:rPr>
                              </m:ctrlPr>
                            </m:accPr>
                            <m:e>
                              <m:r>
                                <a:rPr lang="en-US" sz="1600" b="0" i="1" smtClean="0">
                                  <a:solidFill>
                                    <a:srgbClr val="273239"/>
                                  </a:solidFill>
                                  <a:effectLst/>
                                  <a:latin typeface="Cambria Math" panose="02040503050406030204" pitchFamily="18" charset="0"/>
                                </a:rPr>
                                <m:t>𝐵</m:t>
                              </m:r>
                            </m:e>
                          </m:acc>
                        </m:e>
                      </m:d>
                    </m:oMath>
                  </m:oMathPara>
                </a14:m>
                <a:endParaRPr lang="en-US" sz="1600" b="0" i="1" dirty="0">
                  <a:solidFill>
                    <a:srgbClr val="273239"/>
                  </a:solidFill>
                  <a:effectLst/>
                  <a:latin typeface="Cambria Math" panose="02040503050406030204" pitchFamily="18" charset="0"/>
                </a:endParaRPr>
              </a:p>
              <a:p>
                <a:endParaRPr lang="en-US" sz="1600" b="0" i="1" dirty="0">
                  <a:solidFill>
                    <a:srgbClr val="273239"/>
                  </a:solidFill>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0" i="1" smtClean="0">
                          <a:solidFill>
                            <a:srgbClr val="273239"/>
                          </a:solidFill>
                          <a:effectLst/>
                          <a:latin typeface="Cambria Math" panose="02040503050406030204" pitchFamily="18" charset="0"/>
                        </a:rPr>
                        <m:t>=</m:t>
                      </m:r>
                      <m:acc>
                        <m:accPr>
                          <m:chr m:val="̅"/>
                          <m:ctrlPr>
                            <a:rPr lang="en-US" sz="1600" i="1">
                              <a:solidFill>
                                <a:srgbClr val="273239"/>
                              </a:solidFill>
                              <a:latin typeface="Cambria Math"/>
                            </a:rPr>
                          </m:ctrlPr>
                        </m:accPr>
                        <m:e>
                          <m:sSub>
                            <m:sSubPr>
                              <m:ctrlPr>
                                <a:rPr lang="en-US" sz="1600" i="1">
                                  <a:solidFill>
                                    <a:srgbClr val="273239"/>
                                  </a:solidFill>
                                  <a:latin typeface="Cambria Math"/>
                                </a:rPr>
                              </m:ctrlPr>
                            </m:sSubPr>
                            <m:e>
                              <m:r>
                                <a:rPr lang="en-US" sz="1600" i="1">
                                  <a:solidFill>
                                    <a:srgbClr val="273239"/>
                                  </a:solidFill>
                                  <a:latin typeface="Cambria Math" panose="02040503050406030204" pitchFamily="18" charset="0"/>
                                </a:rPr>
                                <m:t>𝐶</m:t>
                              </m:r>
                            </m:e>
                            <m:sub>
                              <m:r>
                                <a:rPr lang="en-US" sz="1600" i="1">
                                  <a:solidFill>
                                    <a:srgbClr val="273239"/>
                                  </a:solidFill>
                                  <a:latin typeface="Cambria Math" panose="02040503050406030204" pitchFamily="18" charset="0"/>
                                </a:rPr>
                                <m:t>𝑖𝑛</m:t>
                              </m:r>
                            </m:sub>
                          </m:sSub>
                        </m:e>
                      </m:acc>
                      <m:d>
                        <m:dPr>
                          <m:ctrlPr>
                            <a:rPr lang="en-US" sz="1600" i="1" smtClean="0">
                              <a:solidFill>
                                <a:srgbClr val="FF0000"/>
                              </a:solidFill>
                              <a:latin typeface="Cambria Math"/>
                            </a:rPr>
                          </m:ctrlPr>
                        </m:dPr>
                        <m:e>
                          <m:r>
                            <a:rPr lang="en-US" sz="1600" b="0" i="1" smtClean="0">
                              <a:solidFill>
                                <a:srgbClr val="FF0000"/>
                              </a:solidFill>
                              <a:latin typeface="Cambria Math" panose="02040503050406030204" pitchFamily="18" charset="0"/>
                            </a:rPr>
                            <m:t>𝐴</m:t>
                          </m:r>
                          <m:r>
                            <a:rPr lang="en-US" sz="1600" b="0" i="1" smtClean="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𝐵</m:t>
                          </m:r>
                        </m:e>
                      </m:d>
                      <m:r>
                        <a:rPr lang="en-US" sz="1600" b="0" i="1" smtClean="0">
                          <a:solidFill>
                            <a:srgbClr val="273239"/>
                          </a:solidFill>
                          <a:latin typeface="Cambria Math" panose="02040503050406030204" pitchFamily="18" charset="0"/>
                        </a:rPr>
                        <m:t>+</m:t>
                      </m:r>
                      <m:sSub>
                        <m:sSubPr>
                          <m:ctrlPr>
                            <a:rPr lang="en-US" sz="1600" b="0" i="1" smtClean="0">
                              <a:solidFill>
                                <a:srgbClr val="273239"/>
                              </a:solidFill>
                              <a:latin typeface="Cambria Math"/>
                            </a:rPr>
                          </m:ctrlPr>
                        </m:sSubPr>
                        <m:e>
                          <m:r>
                            <a:rPr lang="en-US" sz="1600" b="0" i="1" smtClean="0">
                              <a:solidFill>
                                <a:srgbClr val="273239"/>
                              </a:solidFill>
                              <a:latin typeface="Cambria Math" panose="02040503050406030204" pitchFamily="18" charset="0"/>
                            </a:rPr>
                            <m:t>𝐶</m:t>
                          </m:r>
                        </m:e>
                        <m:sub>
                          <m:r>
                            <a:rPr lang="en-US" sz="1600" b="0" i="1" smtClean="0">
                              <a:solidFill>
                                <a:srgbClr val="273239"/>
                              </a:solidFill>
                              <a:latin typeface="Cambria Math" panose="02040503050406030204" pitchFamily="18" charset="0"/>
                            </a:rPr>
                            <m:t>𝑖𝑛</m:t>
                          </m:r>
                        </m:sub>
                      </m:sSub>
                      <m:d>
                        <m:dPr>
                          <m:ctrlPr>
                            <a:rPr lang="en-US" sz="1600" b="0" i="1" smtClean="0">
                              <a:solidFill>
                                <a:srgbClr val="273239"/>
                              </a:solidFill>
                              <a:latin typeface="Cambria Math"/>
                            </a:rPr>
                          </m:ctrlPr>
                        </m:dPr>
                        <m:e>
                          <m:acc>
                            <m:accPr>
                              <m:chr m:val="̅"/>
                              <m:ctrlPr>
                                <a:rPr lang="en-US" sz="1600" b="0" i="1" smtClean="0">
                                  <a:solidFill>
                                    <a:srgbClr val="273239"/>
                                  </a:solidFill>
                                  <a:effectLst/>
                                  <a:latin typeface="Cambria Math"/>
                                </a:rPr>
                              </m:ctrlPr>
                            </m:accPr>
                            <m:e>
                              <m:r>
                                <a:rPr lang="en-US" sz="1600" i="1">
                                  <a:solidFill>
                                    <a:srgbClr val="273239"/>
                                  </a:solidFill>
                                  <a:latin typeface="Cambria Math" panose="02040503050406030204" pitchFamily="18" charset="0"/>
                                </a:rPr>
                                <m:t>𝐴</m:t>
                              </m:r>
                              <m:r>
                                <a:rPr lang="en-US" sz="1600" i="1">
                                  <a:solidFill>
                                    <a:srgbClr val="273239"/>
                                  </a:solidFill>
                                  <a:latin typeface="Cambria Math" panose="02040503050406030204" pitchFamily="18" charset="0"/>
                                  <a:ea typeface="Cambria Math" panose="02040503050406030204" pitchFamily="18" charset="0"/>
                                </a:rPr>
                                <m:t>⊕</m:t>
                              </m:r>
                              <m:r>
                                <a:rPr lang="en-US" sz="1600" i="1">
                                  <a:solidFill>
                                    <a:srgbClr val="273239"/>
                                  </a:solidFill>
                                  <a:latin typeface="Cambria Math" panose="02040503050406030204" pitchFamily="18" charset="0"/>
                                  <a:ea typeface="Cambria Math" panose="02040503050406030204" pitchFamily="18" charset="0"/>
                                </a:rPr>
                                <m:t>𝐵</m:t>
                              </m:r>
                            </m:e>
                          </m:acc>
                        </m:e>
                      </m:d>
                    </m:oMath>
                  </m:oMathPara>
                </a14:m>
                <a:endParaRPr lang="en-US" sz="1600" b="0" i="1" dirty="0">
                  <a:solidFill>
                    <a:srgbClr val="273239"/>
                  </a:solidFill>
                  <a:effectLst/>
                  <a:latin typeface="Cambria Math" panose="02040503050406030204" pitchFamily="18" charset="0"/>
                </a:endParaRPr>
              </a:p>
              <a:p>
                <a:endParaRPr lang="en-US" sz="1600" b="0" i="1" dirty="0">
                  <a:solidFill>
                    <a:srgbClr val="273239"/>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0" i="1" smtClean="0">
                          <a:solidFill>
                            <a:srgbClr val="273239"/>
                          </a:solidFill>
                          <a:latin typeface="Cambria Math" panose="02040503050406030204" pitchFamily="18" charset="0"/>
                        </a:rPr>
                        <m:t>=</m:t>
                      </m:r>
                      <m:sSub>
                        <m:sSubPr>
                          <m:ctrlPr>
                            <a:rPr lang="en-US" sz="1600" b="0" i="1" smtClean="0">
                              <a:solidFill>
                                <a:srgbClr val="273239"/>
                              </a:solidFill>
                              <a:latin typeface="Cambria Math"/>
                            </a:rPr>
                          </m:ctrlPr>
                        </m:sSubPr>
                        <m:e>
                          <m:r>
                            <a:rPr lang="en-US" sz="1600" b="0" i="1" smtClean="0">
                              <a:solidFill>
                                <a:srgbClr val="273239"/>
                              </a:solidFill>
                              <a:latin typeface="Cambria Math" panose="02040503050406030204" pitchFamily="18" charset="0"/>
                            </a:rPr>
                            <m:t>𝐶</m:t>
                          </m:r>
                        </m:e>
                        <m:sub>
                          <m:r>
                            <a:rPr lang="en-US" sz="1600" b="0" i="1" smtClean="0">
                              <a:solidFill>
                                <a:srgbClr val="273239"/>
                              </a:solidFill>
                              <a:latin typeface="Cambria Math" panose="02040503050406030204" pitchFamily="18" charset="0"/>
                            </a:rPr>
                            <m:t>𝑖𝑛</m:t>
                          </m:r>
                        </m:sub>
                      </m:sSub>
                      <m:d>
                        <m:dPr>
                          <m:ctrlPr>
                            <a:rPr lang="en-US" sz="1600" b="0" i="1" smtClean="0">
                              <a:solidFill>
                                <a:srgbClr val="273239"/>
                              </a:solidFill>
                              <a:latin typeface="Cambria Math"/>
                            </a:rPr>
                          </m:ctrlPr>
                        </m:dPr>
                        <m:e>
                          <m:acc>
                            <m:accPr>
                              <m:chr m:val="̅"/>
                              <m:ctrlPr>
                                <a:rPr lang="en-US" sz="1600" b="0" i="1" smtClean="0">
                                  <a:solidFill>
                                    <a:srgbClr val="273239"/>
                                  </a:solidFill>
                                  <a:effectLst/>
                                  <a:latin typeface="Cambria Math"/>
                                </a:rPr>
                              </m:ctrlPr>
                            </m:accPr>
                            <m:e>
                              <m:r>
                                <a:rPr lang="en-US" sz="1600" b="0" i="1" smtClean="0">
                                  <a:solidFill>
                                    <a:srgbClr val="273239"/>
                                  </a:solidFill>
                                  <a:effectLst/>
                                  <a:latin typeface="Cambria Math" panose="02040503050406030204" pitchFamily="18" charset="0"/>
                                </a:rPr>
                                <m:t>𝐷</m:t>
                              </m:r>
                            </m:e>
                          </m:acc>
                        </m:e>
                      </m:d>
                      <m:r>
                        <a:rPr lang="en-US" sz="1600" b="0" i="1" smtClean="0">
                          <a:solidFill>
                            <a:srgbClr val="273239"/>
                          </a:solidFill>
                          <a:latin typeface="Cambria Math" panose="02040503050406030204" pitchFamily="18" charset="0"/>
                        </a:rPr>
                        <m:t>+</m:t>
                      </m:r>
                      <m:acc>
                        <m:accPr>
                          <m:chr m:val="̅"/>
                          <m:ctrlPr>
                            <a:rPr lang="en-US" sz="1600" b="0" i="1" smtClean="0">
                              <a:solidFill>
                                <a:srgbClr val="273239"/>
                              </a:solidFill>
                              <a:effectLst/>
                              <a:latin typeface="Cambria Math"/>
                            </a:rPr>
                          </m:ctrlPr>
                        </m:accPr>
                        <m:e>
                          <m:sSub>
                            <m:sSubPr>
                              <m:ctrlPr>
                                <a:rPr lang="en-US" sz="1600" b="0" i="1" smtClean="0">
                                  <a:solidFill>
                                    <a:srgbClr val="273239"/>
                                  </a:solidFill>
                                  <a:effectLst/>
                                  <a:latin typeface="Cambria Math"/>
                                </a:rPr>
                              </m:ctrlPr>
                            </m:sSubPr>
                            <m:e>
                              <m:r>
                                <a:rPr lang="en-US" sz="1600" b="0" i="1" smtClean="0">
                                  <a:solidFill>
                                    <a:srgbClr val="273239"/>
                                  </a:solidFill>
                                  <a:effectLst/>
                                  <a:latin typeface="Cambria Math" panose="02040503050406030204" pitchFamily="18" charset="0"/>
                                </a:rPr>
                                <m:t>𝐶</m:t>
                              </m:r>
                            </m:e>
                            <m:sub>
                              <m:r>
                                <a:rPr lang="en-US" sz="1600" b="0" i="1" smtClean="0">
                                  <a:solidFill>
                                    <a:srgbClr val="273239"/>
                                  </a:solidFill>
                                  <a:effectLst/>
                                  <a:latin typeface="Cambria Math" panose="02040503050406030204" pitchFamily="18" charset="0"/>
                                </a:rPr>
                                <m:t>𝑖𝑛</m:t>
                              </m:r>
                            </m:sub>
                          </m:sSub>
                        </m:e>
                      </m:acc>
                      <m:d>
                        <m:dPr>
                          <m:ctrlPr>
                            <a:rPr lang="en-US" sz="1600" b="0" i="1" smtClean="0">
                              <a:solidFill>
                                <a:srgbClr val="273239"/>
                              </a:solidFill>
                              <a:effectLst/>
                              <a:latin typeface="Cambria Math"/>
                            </a:rPr>
                          </m:ctrlPr>
                        </m:dPr>
                        <m:e>
                          <m:r>
                            <a:rPr lang="en-US" sz="1600" b="0" i="1" smtClean="0">
                              <a:solidFill>
                                <a:srgbClr val="FF0000"/>
                              </a:solidFill>
                              <a:effectLst/>
                              <a:latin typeface="Cambria Math" panose="02040503050406030204" pitchFamily="18" charset="0"/>
                            </a:rPr>
                            <m:t>𝐷</m:t>
                          </m:r>
                        </m:e>
                      </m:d>
                      <m:r>
                        <a:rPr lang="en-US" sz="1600" b="0" i="1" smtClean="0">
                          <a:solidFill>
                            <a:srgbClr val="273239"/>
                          </a:solidFill>
                          <a:effectLst/>
                          <a:latin typeface="Cambria Math" panose="02040503050406030204" pitchFamily="18" charset="0"/>
                        </a:rPr>
                        <m:t>=</m:t>
                      </m:r>
                      <m:sSub>
                        <m:sSubPr>
                          <m:ctrlPr>
                            <a:rPr lang="en-US" sz="1600" b="0" i="1" smtClean="0">
                              <a:solidFill>
                                <a:srgbClr val="273239"/>
                              </a:solidFill>
                              <a:effectLst/>
                              <a:latin typeface="Cambria Math"/>
                            </a:rPr>
                          </m:ctrlPr>
                        </m:sSubPr>
                        <m:e>
                          <m:r>
                            <a:rPr lang="en-US" sz="1600" b="0" i="1" smtClean="0">
                              <a:solidFill>
                                <a:srgbClr val="273239"/>
                              </a:solidFill>
                              <a:effectLst/>
                              <a:latin typeface="Cambria Math" panose="02040503050406030204" pitchFamily="18" charset="0"/>
                            </a:rPr>
                            <m:t>𝐶</m:t>
                          </m:r>
                        </m:e>
                        <m:sub>
                          <m:r>
                            <a:rPr lang="en-US" sz="1600" b="0" i="1" smtClean="0">
                              <a:solidFill>
                                <a:srgbClr val="273239"/>
                              </a:solidFill>
                              <a:effectLst/>
                              <a:latin typeface="Cambria Math" panose="02040503050406030204" pitchFamily="18" charset="0"/>
                            </a:rPr>
                            <m:t>𝑖𝑛</m:t>
                          </m:r>
                        </m:sub>
                      </m:sSub>
                      <m:r>
                        <a:rPr lang="en-US" sz="1600" b="0" i="1" smtClean="0">
                          <a:solidFill>
                            <a:srgbClr val="273239"/>
                          </a:solidFill>
                          <a:effectLst/>
                          <a:latin typeface="Cambria Math" panose="02040503050406030204" pitchFamily="18" charset="0"/>
                          <a:ea typeface="Cambria Math" panose="02040503050406030204" pitchFamily="18" charset="0"/>
                        </a:rPr>
                        <m:t>⊕</m:t>
                      </m:r>
                      <m:r>
                        <a:rPr lang="en-US" sz="1600" b="0" i="1" smtClean="0">
                          <a:solidFill>
                            <a:srgbClr val="FF0000"/>
                          </a:solidFill>
                          <a:effectLst/>
                          <a:latin typeface="Cambria Math" panose="02040503050406030204" pitchFamily="18" charset="0"/>
                          <a:ea typeface="Cambria Math" panose="02040503050406030204" pitchFamily="18" charset="0"/>
                        </a:rPr>
                        <m:t>𝐷</m:t>
                      </m:r>
                      <m:r>
                        <a:rPr lang="en-US" sz="1600" b="0" i="1" smtClean="0">
                          <a:solidFill>
                            <a:srgbClr val="273239"/>
                          </a:solidFill>
                          <a:effectLst/>
                          <a:latin typeface="Cambria Math" panose="02040503050406030204" pitchFamily="18" charset="0"/>
                          <a:ea typeface="Cambria Math" panose="02040503050406030204" pitchFamily="18" charset="0"/>
                        </a:rPr>
                        <m:t>=</m:t>
                      </m:r>
                      <m:r>
                        <a:rPr lang="en-US" sz="1600" i="1" smtClean="0">
                          <a:solidFill>
                            <a:srgbClr val="273239"/>
                          </a:solidFill>
                          <a:latin typeface="Cambria Math" panose="02040503050406030204" pitchFamily="18" charset="0"/>
                        </a:rPr>
                        <m:t> </m:t>
                      </m:r>
                      <m:r>
                        <a:rPr lang="en-US" sz="1600" b="0" i="0" smtClean="0">
                          <a:solidFill>
                            <a:srgbClr val="273239"/>
                          </a:solidFill>
                          <a:latin typeface="Cambria Math" panose="02040503050406030204" pitchFamily="18" charset="0"/>
                          <a:ea typeface="Cambria Math" panose="02040503050406030204" pitchFamily="18" charset="0"/>
                        </a:rPr>
                        <m:t>(</m:t>
                      </m:r>
                      <m:r>
                        <m:rPr>
                          <m:sty m:val="p"/>
                        </m:rPr>
                        <a:rPr lang="en-US" sz="1600" b="0" i="0" smtClean="0">
                          <a:solidFill>
                            <a:srgbClr val="273239"/>
                          </a:solidFill>
                          <a:latin typeface="Cambria Math" panose="02040503050406030204" pitchFamily="18" charset="0"/>
                          <a:ea typeface="Cambria Math" panose="02040503050406030204" pitchFamily="18" charset="0"/>
                        </a:rPr>
                        <m:t>A</m:t>
                      </m:r>
                      <m:r>
                        <a:rPr lang="en-US" sz="1600" b="0" i="1" smtClean="0">
                          <a:solidFill>
                            <a:srgbClr val="273239"/>
                          </a:solidFill>
                          <a:latin typeface="Cambria Math" panose="02040503050406030204" pitchFamily="18" charset="0"/>
                          <a:ea typeface="Cambria Math" panose="02040503050406030204" pitchFamily="18" charset="0"/>
                        </a:rPr>
                        <m:t>⊕</m:t>
                      </m:r>
                      <m:r>
                        <a:rPr lang="en-US" sz="1600" b="0" i="1" smtClean="0">
                          <a:solidFill>
                            <a:srgbClr val="273239"/>
                          </a:solidFill>
                          <a:latin typeface="Cambria Math" panose="02040503050406030204" pitchFamily="18" charset="0"/>
                          <a:ea typeface="Cambria Math" panose="02040503050406030204" pitchFamily="18" charset="0"/>
                        </a:rPr>
                        <m:t>𝐵</m:t>
                      </m:r>
                      <m:r>
                        <a:rPr lang="en-US" sz="1600" b="0" i="1" smtClean="0">
                          <a:solidFill>
                            <a:srgbClr val="273239"/>
                          </a:solidFill>
                          <a:latin typeface="Cambria Math" panose="02040503050406030204" pitchFamily="18" charset="0"/>
                          <a:ea typeface="Cambria Math" panose="02040503050406030204" pitchFamily="18" charset="0"/>
                        </a:rPr>
                        <m:t>)⊕</m:t>
                      </m:r>
                      <m:sSub>
                        <m:sSubPr>
                          <m:ctrlPr>
                            <a:rPr lang="en-US" sz="1600" i="1">
                              <a:solidFill>
                                <a:srgbClr val="273239"/>
                              </a:solidFill>
                              <a:latin typeface="Cambria Math"/>
                            </a:rPr>
                          </m:ctrlPr>
                        </m:sSubPr>
                        <m:e>
                          <m:r>
                            <a:rPr lang="en-US" sz="1600" i="1">
                              <a:solidFill>
                                <a:srgbClr val="273239"/>
                              </a:solidFill>
                              <a:latin typeface="Cambria Math" panose="02040503050406030204" pitchFamily="18" charset="0"/>
                            </a:rPr>
                            <m:t>𝐶</m:t>
                          </m:r>
                        </m:e>
                        <m:sub>
                          <m:r>
                            <a:rPr lang="en-US" sz="1600" i="1">
                              <a:solidFill>
                                <a:srgbClr val="273239"/>
                              </a:solidFill>
                              <a:latin typeface="Cambria Math" panose="02040503050406030204" pitchFamily="18" charset="0"/>
                            </a:rPr>
                            <m:t>𝑖𝑛</m:t>
                          </m:r>
                        </m:sub>
                      </m:sSub>
                    </m:oMath>
                  </m:oMathPara>
                </a14:m>
                <a:endParaRPr lang="en-US" sz="1600" b="0" i="0" dirty="0">
                  <a:solidFill>
                    <a:srgbClr val="273239"/>
                  </a:solidFill>
                  <a:effectLst/>
                  <a:latin typeface="Nunito" pitchFamily="2" charset="0"/>
                </a:endParaRPr>
              </a:p>
            </p:txBody>
          </p:sp>
        </mc:Choice>
        <mc:Fallback xmlns="">
          <p:sp>
            <p:nvSpPr>
              <p:cNvPr id="14" name="TextBox 13">
                <a:extLst>
                  <a:ext uri="{FF2B5EF4-FFF2-40B4-BE49-F238E27FC236}">
                    <a16:creationId xmlns:a16="http://schemas.microsoft.com/office/drawing/2014/main" id="{0BEB5DBF-D9D3-47BD-8187-7ED6A67019F1}"/>
                  </a:ext>
                </a:extLst>
              </p:cNvPr>
              <p:cNvSpPr txBox="1">
                <a:spLocks noRot="1" noChangeAspect="1" noMove="1" noResize="1" noEditPoints="1" noAdjustHandles="1" noChangeArrowheads="1" noChangeShapeType="1" noTextEdit="1"/>
              </p:cNvSpPr>
              <p:nvPr/>
            </p:nvSpPr>
            <p:spPr>
              <a:xfrm>
                <a:off x="4343400" y="1431370"/>
                <a:ext cx="4607613" cy="1356333"/>
              </a:xfrm>
              <a:prstGeom prst="rect">
                <a:avLst/>
              </a:prstGeom>
              <a:blipFill>
                <a:blip r:embed="rId6"/>
                <a:stretch>
                  <a:fillRect b="-1339"/>
                </a:stretch>
              </a:blipFill>
              <a:ln>
                <a:solidFill>
                  <a:schemeClr val="tx1"/>
                </a:solidFill>
              </a:ln>
            </p:spPr>
            <p:txBody>
              <a:bodyPr/>
              <a:lstStyle/>
              <a:p>
                <a:r>
                  <a:rPr lang="hi-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AE97A46D-ED57-44A7-8AB5-FBD69C9E0BE4}"/>
                  </a:ext>
                </a:extLst>
              </p:cNvPr>
              <p:cNvSpPr txBox="1"/>
              <p:nvPr/>
            </p:nvSpPr>
            <p:spPr>
              <a:xfrm>
                <a:off x="6285022" y="3810000"/>
                <a:ext cx="2586135" cy="339132"/>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273239"/>
                              </a:solidFill>
                              <a:effectLst/>
                              <a:latin typeface="Cambria Math"/>
                            </a:rPr>
                          </m:ctrlPr>
                        </m:sSubPr>
                        <m:e>
                          <m:r>
                            <a:rPr lang="en-US" sz="1600" b="0" i="1" smtClean="0">
                              <a:solidFill>
                                <a:srgbClr val="273239"/>
                              </a:solidFill>
                              <a:effectLst/>
                              <a:latin typeface="Cambria Math" panose="02040503050406030204" pitchFamily="18" charset="0"/>
                            </a:rPr>
                            <m:t>𝐶</m:t>
                          </m:r>
                        </m:e>
                        <m:sub>
                          <m:r>
                            <a:rPr lang="en-US" sz="1600" b="0" i="1" smtClean="0">
                              <a:solidFill>
                                <a:srgbClr val="273239"/>
                              </a:solidFill>
                              <a:effectLst/>
                              <a:latin typeface="Cambria Math" panose="02040503050406030204" pitchFamily="18" charset="0"/>
                            </a:rPr>
                            <m:t>𝑜𝑢𝑡</m:t>
                          </m:r>
                        </m:sub>
                      </m:sSub>
                      <m:r>
                        <a:rPr lang="en-US" sz="1600" b="0" i="1" smtClean="0">
                          <a:solidFill>
                            <a:srgbClr val="273239"/>
                          </a:solidFill>
                          <a:effectLst/>
                          <a:latin typeface="Cambria Math" panose="02040503050406030204" pitchFamily="18" charset="0"/>
                        </a:rPr>
                        <m:t>=</m:t>
                      </m:r>
                      <m:d>
                        <m:dPr>
                          <m:ctrlPr>
                            <a:rPr lang="en-US" sz="1600" b="0" i="1" smtClean="0">
                              <a:solidFill>
                                <a:srgbClr val="273239"/>
                              </a:solidFill>
                              <a:latin typeface="Cambria Math"/>
                              <a:ea typeface="Cambria Math" panose="02040503050406030204" pitchFamily="18" charset="0"/>
                            </a:rPr>
                          </m:ctrlPr>
                        </m:dPr>
                        <m:e>
                          <m:r>
                            <a:rPr lang="en-US" sz="1600" b="0" i="1" smtClean="0">
                              <a:solidFill>
                                <a:srgbClr val="273239"/>
                              </a:solidFill>
                              <a:latin typeface="Cambria Math" panose="02040503050406030204" pitchFamily="18" charset="0"/>
                              <a:ea typeface="Cambria Math" panose="02040503050406030204" pitchFamily="18" charset="0"/>
                            </a:rPr>
                            <m:t>𝐴</m:t>
                          </m:r>
                          <m:r>
                            <a:rPr lang="en-US" sz="1600" b="0" i="1" smtClean="0">
                              <a:solidFill>
                                <a:srgbClr val="273239"/>
                              </a:solidFill>
                              <a:latin typeface="Cambria Math" panose="02040503050406030204" pitchFamily="18" charset="0"/>
                              <a:ea typeface="Cambria Math" panose="02040503050406030204" pitchFamily="18" charset="0"/>
                            </a:rPr>
                            <m:t>⊕</m:t>
                          </m:r>
                          <m:r>
                            <a:rPr lang="en-US" sz="1600" b="0" i="1" smtClean="0">
                              <a:solidFill>
                                <a:srgbClr val="273239"/>
                              </a:solidFill>
                              <a:latin typeface="Cambria Math" panose="02040503050406030204" pitchFamily="18" charset="0"/>
                              <a:ea typeface="Cambria Math" panose="02040503050406030204" pitchFamily="18" charset="0"/>
                            </a:rPr>
                            <m:t>𝐵</m:t>
                          </m:r>
                        </m:e>
                      </m:d>
                      <m:sSub>
                        <m:sSubPr>
                          <m:ctrlPr>
                            <a:rPr lang="en-US" sz="1600" b="0" i="1" smtClean="0">
                              <a:solidFill>
                                <a:srgbClr val="273239"/>
                              </a:solidFill>
                              <a:latin typeface="Cambria Math"/>
                              <a:ea typeface="Cambria Math" panose="02040503050406030204" pitchFamily="18" charset="0"/>
                            </a:rPr>
                          </m:ctrlPr>
                        </m:sSubPr>
                        <m:e>
                          <m:r>
                            <a:rPr lang="en-US" sz="1600" b="0" i="1" smtClean="0">
                              <a:solidFill>
                                <a:srgbClr val="273239"/>
                              </a:solidFill>
                              <a:latin typeface="Cambria Math" panose="02040503050406030204" pitchFamily="18" charset="0"/>
                              <a:ea typeface="Cambria Math" panose="02040503050406030204" pitchFamily="18" charset="0"/>
                            </a:rPr>
                            <m:t>𝐶</m:t>
                          </m:r>
                        </m:e>
                        <m:sub>
                          <m:r>
                            <a:rPr lang="en-US" sz="1600" b="0" i="1" smtClean="0">
                              <a:solidFill>
                                <a:srgbClr val="273239"/>
                              </a:solidFill>
                              <a:latin typeface="Cambria Math" panose="02040503050406030204" pitchFamily="18" charset="0"/>
                              <a:ea typeface="Cambria Math" panose="02040503050406030204" pitchFamily="18" charset="0"/>
                            </a:rPr>
                            <m:t>𝑖𝑛</m:t>
                          </m:r>
                        </m:sub>
                      </m:sSub>
                      <m:r>
                        <a:rPr lang="en-US" sz="1600" b="0" i="1" smtClean="0">
                          <a:solidFill>
                            <a:srgbClr val="273239"/>
                          </a:solidFill>
                          <a:latin typeface="Cambria Math" panose="02040503050406030204" pitchFamily="18" charset="0"/>
                          <a:ea typeface="Cambria Math" panose="02040503050406030204" pitchFamily="18" charset="0"/>
                        </a:rPr>
                        <m:t>+</m:t>
                      </m:r>
                      <m:r>
                        <a:rPr lang="en-US" sz="1600" b="0" i="1" smtClean="0">
                          <a:solidFill>
                            <a:srgbClr val="273239"/>
                          </a:solidFill>
                          <a:latin typeface="Cambria Math" panose="02040503050406030204" pitchFamily="18" charset="0"/>
                          <a:ea typeface="Cambria Math" panose="02040503050406030204" pitchFamily="18" charset="0"/>
                        </a:rPr>
                        <m:t>𝐴𝐵</m:t>
                      </m:r>
                    </m:oMath>
                  </m:oMathPara>
                </a14:m>
                <a:endParaRPr lang="en-US" sz="1600" b="0" i="0" dirty="0">
                  <a:solidFill>
                    <a:srgbClr val="273239"/>
                  </a:solidFill>
                  <a:effectLst/>
                  <a:latin typeface="Nunito" pitchFamily="2" charset="0"/>
                </a:endParaRPr>
              </a:p>
            </p:txBody>
          </p:sp>
        </mc:Choice>
        <mc:Fallback xmlns="">
          <p:sp>
            <p:nvSpPr>
              <p:cNvPr id="9" name="TextBox 8">
                <a:extLst>
                  <a:ext uri="{FF2B5EF4-FFF2-40B4-BE49-F238E27FC236}">
                    <a16:creationId xmlns:a16="http://schemas.microsoft.com/office/drawing/2014/main" id="{AE97A46D-ED57-44A7-8AB5-FBD69C9E0BE4}"/>
                  </a:ext>
                </a:extLst>
              </p:cNvPr>
              <p:cNvSpPr txBox="1">
                <a:spLocks noRot="1" noChangeAspect="1" noMove="1" noResize="1" noEditPoints="1" noAdjustHandles="1" noChangeArrowheads="1" noChangeShapeType="1" noTextEdit="1"/>
              </p:cNvSpPr>
              <p:nvPr/>
            </p:nvSpPr>
            <p:spPr>
              <a:xfrm>
                <a:off x="6285022" y="3810000"/>
                <a:ext cx="2586135" cy="339132"/>
              </a:xfrm>
              <a:prstGeom prst="rect">
                <a:avLst/>
              </a:prstGeom>
              <a:blipFill>
                <a:blip r:embed="rId7"/>
                <a:stretch>
                  <a:fillRect/>
                </a:stretch>
              </a:blipFill>
              <a:ln>
                <a:solidFill>
                  <a:schemeClr val="tx1"/>
                </a:solidFill>
              </a:ln>
            </p:spPr>
            <p:txBody>
              <a:bodyPr/>
              <a:lstStyle/>
              <a:p>
                <a:r>
                  <a:rPr lang="hi-IN">
                    <a:noFill/>
                  </a:rPr>
                  <a:t> </a:t>
                </a:r>
              </a:p>
            </p:txBody>
          </p:sp>
        </mc:Fallback>
      </mc:AlternateContent>
    </p:spTree>
    <p:extLst>
      <p:ext uri="{BB962C8B-B14F-4D97-AF65-F5344CB8AC3E}">
        <p14:creationId xmlns:p14="http://schemas.microsoft.com/office/powerpoint/2010/main" val="394950869"/>
      </p:ext>
    </p:extLst>
  </p:cSld>
  <p:clrMapOvr>
    <a:masterClrMapping/>
  </p:clrMapOvr>
  <mc:AlternateContent xmlns:mc="http://schemas.openxmlformats.org/markup-compatibility/2006" xmlns:p14="http://schemas.microsoft.com/office/powerpoint/2010/main">
    <mc:Choice Requires="p14">
      <p:transition spd="slow" p14:dur="2000" advTm="173153"/>
    </mc:Choice>
    <mc:Fallback xmlns="">
      <p:transition spd="slow" advTm="173153"/>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6" name="Picture 4" descr="Lightbox">
            <a:extLst>
              <a:ext uri="{FF2B5EF4-FFF2-40B4-BE49-F238E27FC236}">
                <a16:creationId xmlns:a16="http://schemas.microsoft.com/office/drawing/2014/main" xmlns="" id="{40DFC459-344D-413A-ADF2-CEF2911EF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2260525"/>
            <a:ext cx="3952875" cy="3009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5" name="Rectangle 17">
            <a:extLst>
              <a:ext uri="{FF2B5EF4-FFF2-40B4-BE49-F238E27FC236}">
                <a16:creationId xmlns:a16="http://schemas.microsoft.com/office/drawing/2014/main" xmlns="" id="{2CBB9587-CCB8-4549-AF8D-CDA6C69F247B}"/>
              </a:ext>
            </a:extLst>
          </p:cNvPr>
          <p:cNvSpPr>
            <a:spLocks noChangeArrowheads="1"/>
          </p:cNvSpPr>
          <p:nvPr/>
        </p:nvSpPr>
        <p:spPr bwMode="auto">
          <a:xfrm>
            <a:off x="192087" y="1629348"/>
            <a:ext cx="8759825" cy="9541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97180" marR="636905" algn="just">
              <a:spcBef>
                <a:spcPts val="0"/>
              </a:spcBef>
              <a:spcAft>
                <a:spcPts val="0"/>
              </a:spcAft>
              <a:buNone/>
            </a:pPr>
            <a:r>
              <a:rPr lang="en-US" sz="2000" b="1" dirty="0">
                <a:latin typeface="+mn-lt"/>
                <a:cs typeface="Times New Roman" panose="02020603050405020304" pitchFamily="18" charset="0"/>
              </a:rPr>
              <a:t>Half Subtractor: </a:t>
            </a:r>
            <a:r>
              <a:rPr lang="en-US" sz="1800" dirty="0">
                <a:effectLst/>
                <a:latin typeface="+mn-lt"/>
                <a:ea typeface="Times New Roman" panose="02020603050405020304" pitchFamily="18" charset="0"/>
                <a:cs typeface="Times New Roman" panose="02020603050405020304" pitchFamily="18" charset="0"/>
              </a:rPr>
              <a:t>A</a:t>
            </a:r>
            <a:r>
              <a:rPr lang="en-US" sz="1800" spc="3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logic</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circuit</a:t>
            </a:r>
            <a:r>
              <a:rPr lang="en-US" sz="1800" spc="4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for</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subtracting</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two</a:t>
            </a:r>
            <a:r>
              <a:rPr lang="en-US" sz="1800" spc="4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1-bit</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numbers,</a:t>
            </a:r>
            <a:r>
              <a:rPr lang="en-US" sz="1800" spc="5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or</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simply</a:t>
            </a:r>
            <a:r>
              <a:rPr lang="en-US" sz="1800" spc="2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two</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bits.</a:t>
            </a:r>
            <a:r>
              <a:rPr lang="en-US" sz="1800" spc="5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This</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circuit</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has</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two</a:t>
            </a:r>
            <a:r>
              <a:rPr lang="en-US" sz="1800" spc="60" dirty="0">
                <a:effectLst/>
                <a:latin typeface="+mn-lt"/>
                <a:ea typeface="Times New Roman" panose="02020603050405020304" pitchFamily="18" charset="0"/>
                <a:cs typeface="Times New Roman" panose="02020603050405020304" pitchFamily="18" charset="0"/>
              </a:rPr>
              <a:t> </a:t>
            </a:r>
            <a:r>
              <a:rPr lang="en-US" sz="1800" spc="-10" dirty="0">
                <a:effectLst/>
                <a:latin typeface="+mn-lt"/>
                <a:ea typeface="Times New Roman" panose="02020603050405020304" pitchFamily="18" charset="0"/>
                <a:cs typeface="Times New Roman" panose="02020603050405020304" pitchFamily="18" charset="0"/>
              </a:rPr>
              <a:t>inputs</a:t>
            </a:r>
            <a:r>
              <a:rPr lang="en-US" sz="1800" spc="6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and</a:t>
            </a:r>
            <a:r>
              <a:rPr lang="en-US" sz="1800" spc="60" dirty="0">
                <a:effectLst/>
                <a:latin typeface="+mn-lt"/>
                <a:ea typeface="Times New Roman" panose="02020603050405020304" pitchFamily="18" charset="0"/>
                <a:cs typeface="Times New Roman" panose="02020603050405020304" pitchFamily="18" charset="0"/>
              </a:rPr>
              <a:t> </a:t>
            </a:r>
            <a:r>
              <a:rPr lang="en-US" sz="1800" spc="-10" dirty="0">
                <a:effectLst/>
                <a:latin typeface="+mn-lt"/>
                <a:ea typeface="Times New Roman" panose="02020603050405020304" pitchFamily="18" charset="0"/>
                <a:cs typeface="Times New Roman" panose="02020603050405020304" pitchFamily="18" charset="0"/>
              </a:rPr>
              <a:t>two</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outputs.</a:t>
            </a:r>
            <a:r>
              <a:rPr lang="en-US" sz="1800" spc="5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spc="5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inputs</a:t>
            </a:r>
            <a:r>
              <a:rPr lang="en-US" sz="1800" spc="6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are</a:t>
            </a:r>
            <a:r>
              <a:rPr lang="en-US" sz="1800" spc="5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spc="5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two</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1-bit</a:t>
            </a:r>
            <a:r>
              <a:rPr lang="en-US" sz="1800" spc="19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binary</a:t>
            </a:r>
            <a:r>
              <a:rPr lang="en-US" sz="1800" spc="-2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numbers</a:t>
            </a:r>
            <a:r>
              <a:rPr lang="en-US" sz="1800" spc="5" dirty="0">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and</a:t>
            </a:r>
            <a:r>
              <a:rPr lang="en-US" sz="1800" spc="-1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dirty="0">
                <a:effectLst/>
                <a:latin typeface="+mn-lt"/>
                <a:ea typeface="Times New Roman" panose="02020603050405020304" pitchFamily="18" charset="0"/>
                <a:cs typeface="Times New Roman" panose="02020603050405020304" pitchFamily="18" charset="0"/>
              </a:rPr>
              <a:t> </a:t>
            </a:r>
            <a:r>
              <a:rPr lang="en-US" sz="1800" spc="-10" dirty="0">
                <a:effectLst/>
                <a:latin typeface="+mn-lt"/>
                <a:ea typeface="Times New Roman" panose="02020603050405020304" pitchFamily="18" charset="0"/>
                <a:cs typeface="Times New Roman" panose="02020603050405020304" pitchFamily="18" charset="0"/>
              </a:rPr>
              <a:t>outputs</a:t>
            </a:r>
            <a:r>
              <a:rPr lang="en-US" sz="1800" spc="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are</a:t>
            </a:r>
            <a:r>
              <a:rPr lang="en-US" sz="1800" spc="-5" dirty="0">
                <a:effectLst/>
                <a:latin typeface="+mn-lt"/>
                <a:ea typeface="Times New Roman" panose="02020603050405020304" pitchFamily="18" charset="0"/>
                <a:cs typeface="Times New Roman" panose="02020603050405020304" pitchFamily="18" charset="0"/>
              </a:rPr>
              <a:t> Sum</a:t>
            </a:r>
            <a:r>
              <a:rPr lang="en-US" sz="1800" spc="-2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and</a:t>
            </a:r>
            <a:r>
              <a:rPr lang="en-US" sz="1800" spc="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Carry bits. </a:t>
            </a:r>
            <a:endParaRPr lang="en-US" sz="1800" dirty="0">
              <a:latin typeface="+mn-lt"/>
            </a:endParaRPr>
          </a:p>
        </p:txBody>
      </p:sp>
      <p:pic>
        <p:nvPicPr>
          <p:cNvPr id="3074" name="Picture 2" descr="Lightbox">
            <a:extLst>
              <a:ext uri="{FF2B5EF4-FFF2-40B4-BE49-F238E27FC236}">
                <a16:creationId xmlns:a16="http://schemas.microsoft.com/office/drawing/2014/main" xmlns="" id="{87C37B7E-9532-4927-BBC6-887D61976B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7" y="2667000"/>
            <a:ext cx="4019550" cy="216383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ightbox">
            <a:extLst>
              <a:ext uri="{FF2B5EF4-FFF2-40B4-BE49-F238E27FC236}">
                <a16:creationId xmlns:a16="http://schemas.microsoft.com/office/drawing/2014/main" xmlns="" id="{6084DDAF-6558-46B6-A9A2-C9B9834983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837" y="4574247"/>
            <a:ext cx="4114800" cy="2057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E40B064D-D00F-42BD-92D2-20AA86B90299}"/>
                  </a:ext>
                </a:extLst>
              </p:cNvPr>
              <p:cNvSpPr txBox="1"/>
              <p:nvPr/>
            </p:nvSpPr>
            <p:spPr>
              <a:xfrm>
                <a:off x="3810000" y="4984061"/>
                <a:ext cx="4609322" cy="369909"/>
              </a:xfrm>
              <a:prstGeom prst="rect">
                <a:avLst/>
              </a:prstGeom>
              <a:noFill/>
            </p:spPr>
            <p:txBody>
              <a:bodyPr wrap="square">
                <a:spAutoFit/>
              </a:bodyPr>
              <a:lstStyle/>
              <a:p>
                <a:pPr algn="just">
                  <a:spcBef>
                    <a:spcPct val="0"/>
                  </a:spcBef>
                  <a:buNone/>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𝐷𝑖𝑓𝑓𝑒𝑟𝑒𝑛𝑐𝑒</m:t>
                      </m:r>
                      <m:r>
                        <a:rPr lang="en-US" sz="1800" b="0" i="1" smtClean="0">
                          <a:latin typeface="Cambria Math" panose="02040503050406030204" pitchFamily="18" charset="0"/>
                        </a:rPr>
                        <m:t> =</m:t>
                      </m:r>
                      <m:acc>
                        <m:accPr>
                          <m:chr m:val="̅"/>
                          <m:ctrlPr>
                            <a:rPr lang="en-US" sz="1800" b="0" i="1" smtClean="0">
                              <a:latin typeface="Cambria Math"/>
                            </a:rPr>
                          </m:ctrlPr>
                        </m:accPr>
                        <m:e>
                          <m:r>
                            <a:rPr lang="en-US" sz="1800" b="0" i="1" smtClean="0">
                              <a:latin typeface="Cambria Math" panose="02040503050406030204" pitchFamily="18" charset="0"/>
                            </a:rPr>
                            <m:t>𝐴</m:t>
                          </m:r>
                        </m:e>
                      </m:acc>
                      <m:r>
                        <a:rPr lang="en-US" sz="1800" b="0" i="1" smtClean="0">
                          <a:latin typeface="Cambria Math" panose="02040503050406030204" pitchFamily="18" charset="0"/>
                        </a:rPr>
                        <m:t>𝐵</m:t>
                      </m:r>
                      <m:r>
                        <a:rPr lang="en-US" sz="1800" b="0" i="1" smtClean="0">
                          <a:latin typeface="Cambria Math" panose="02040503050406030204" pitchFamily="18" charset="0"/>
                        </a:rPr>
                        <m:t>+</m:t>
                      </m:r>
                      <m:r>
                        <a:rPr lang="en-US" sz="1800" b="0" i="1" smtClean="0">
                          <a:latin typeface="Cambria Math" panose="02040503050406030204" pitchFamily="18" charset="0"/>
                        </a:rPr>
                        <m:t>𝐴</m:t>
                      </m:r>
                      <m:acc>
                        <m:accPr>
                          <m:chr m:val="̅"/>
                          <m:ctrlPr>
                            <a:rPr lang="en-US" sz="1800" b="0" i="1" smtClean="0">
                              <a:latin typeface="Cambria Math"/>
                            </a:rPr>
                          </m:ctrlPr>
                        </m:accPr>
                        <m:e>
                          <m:r>
                            <a:rPr lang="en-US" sz="1800" b="0" i="1" smtClean="0">
                              <a:latin typeface="Cambria Math" panose="02040503050406030204" pitchFamily="18" charset="0"/>
                            </a:rPr>
                            <m:t>𝐵</m:t>
                          </m:r>
                        </m:e>
                      </m:acc>
                      <m:r>
                        <a:rPr lang="en-US" sz="1800" b="0" i="1" smtClean="0">
                          <a:latin typeface="Cambria Math" panose="02040503050406030204" pitchFamily="18" charset="0"/>
                        </a:rPr>
                        <m:t>=</m:t>
                      </m:r>
                      <m:r>
                        <a:rPr lang="en-US" sz="1800" b="0" i="1" smtClean="0">
                          <a:latin typeface="Cambria Math" panose="02040503050406030204" pitchFamily="18" charset="0"/>
                        </a:rPr>
                        <m:t>𝐴</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𝐵</m:t>
                      </m:r>
                    </m:oMath>
                  </m:oMathPara>
                </a14:m>
                <a:endParaRPr lang="en-US" sz="1800" b="0" i="1" dirty="0">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40B064D-D00F-42BD-92D2-20AA86B90299}"/>
                  </a:ext>
                </a:extLst>
              </p:cNvPr>
              <p:cNvSpPr txBox="1">
                <a:spLocks noRot="1" noChangeAspect="1" noMove="1" noResize="1" noEditPoints="1" noAdjustHandles="1" noChangeArrowheads="1" noChangeShapeType="1" noTextEdit="1"/>
              </p:cNvSpPr>
              <p:nvPr/>
            </p:nvSpPr>
            <p:spPr>
              <a:xfrm>
                <a:off x="3810000" y="4984061"/>
                <a:ext cx="4609322" cy="369909"/>
              </a:xfrm>
              <a:prstGeom prst="rect">
                <a:avLst/>
              </a:prstGeom>
              <a:blipFill>
                <a:blip r:embed="rId7"/>
                <a:stretch>
                  <a:fillRect b="-16667"/>
                </a:stretch>
              </a:blipFill>
            </p:spPr>
            <p:txBody>
              <a:bodyPr/>
              <a:lstStyle/>
              <a:p>
                <a:r>
                  <a:rPr lang="hi-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224E89F3-39B2-4826-A861-61D8C40E3F43}"/>
                  </a:ext>
                </a:extLst>
              </p:cNvPr>
              <p:cNvSpPr txBox="1"/>
              <p:nvPr/>
            </p:nvSpPr>
            <p:spPr>
              <a:xfrm>
                <a:off x="3810000" y="5605083"/>
                <a:ext cx="4609322" cy="369909"/>
              </a:xfrm>
              <a:prstGeom prst="rect">
                <a:avLst/>
              </a:prstGeom>
              <a:noFill/>
            </p:spPr>
            <p:txBody>
              <a:bodyPr wrap="square">
                <a:spAutoFit/>
              </a:bodyPr>
              <a:lstStyle/>
              <a:p>
                <a:pPr algn="just">
                  <a:spcBef>
                    <a:spcPct val="0"/>
                  </a:spcBef>
                  <a:buNone/>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𝐵𝑜𝑟𝑟𝑜𝑤</m:t>
                      </m:r>
                      <m:r>
                        <a:rPr lang="en-US" sz="1800" b="0" i="1" smtClean="0">
                          <a:latin typeface="Cambria Math" panose="02040503050406030204" pitchFamily="18" charset="0"/>
                        </a:rPr>
                        <m:t> =</m:t>
                      </m:r>
                      <m:acc>
                        <m:accPr>
                          <m:chr m:val="̅"/>
                          <m:ctrlPr>
                            <a:rPr lang="en-US" sz="1800" b="0" i="1" smtClean="0">
                              <a:latin typeface="Cambria Math"/>
                            </a:rPr>
                          </m:ctrlPr>
                        </m:accPr>
                        <m:e>
                          <m:r>
                            <a:rPr lang="en-US" sz="1800" b="0" i="1" smtClean="0">
                              <a:latin typeface="Cambria Math" panose="02040503050406030204" pitchFamily="18" charset="0"/>
                            </a:rPr>
                            <m:t>𝐴</m:t>
                          </m:r>
                        </m:e>
                      </m:acc>
                      <m:r>
                        <a:rPr lang="en-US" sz="1800" b="0" i="1" smtClean="0">
                          <a:latin typeface="Cambria Math" panose="02040503050406030204" pitchFamily="18" charset="0"/>
                        </a:rPr>
                        <m:t>𝐵</m:t>
                      </m:r>
                    </m:oMath>
                  </m:oMathPara>
                </a14:m>
                <a:endParaRPr lang="en-US" sz="18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24E89F3-39B2-4826-A861-61D8C40E3F43}"/>
                  </a:ext>
                </a:extLst>
              </p:cNvPr>
              <p:cNvSpPr txBox="1">
                <a:spLocks noRot="1" noChangeAspect="1" noMove="1" noResize="1" noEditPoints="1" noAdjustHandles="1" noChangeArrowheads="1" noChangeShapeType="1" noTextEdit="1"/>
              </p:cNvSpPr>
              <p:nvPr/>
            </p:nvSpPr>
            <p:spPr>
              <a:xfrm>
                <a:off x="3810000" y="5605083"/>
                <a:ext cx="4609322" cy="369909"/>
              </a:xfrm>
              <a:prstGeom prst="rect">
                <a:avLst/>
              </a:prstGeom>
              <a:blipFill>
                <a:blip r:embed="rId8"/>
                <a:stretch>
                  <a:fillRect/>
                </a:stretch>
              </a:blipFill>
            </p:spPr>
            <p:txBody>
              <a:bodyPr/>
              <a:lstStyle/>
              <a:p>
                <a:r>
                  <a:rPr lang="hi-IN">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1617663"/>
            <a:ext cx="9144000" cy="3610989"/>
          </a:xfrm>
          <a:prstGeom prst="rect">
            <a:avLst/>
          </a:prstGeom>
        </p:spPr>
        <p:txBody>
          <a:bodyPr>
            <a:spAutoFit/>
          </a:bodyPr>
          <a:lstStyle/>
          <a:p>
            <a:pPr marL="457200" indent="-457200">
              <a:lnSpc>
                <a:spcPct val="115000"/>
              </a:lnSpc>
              <a:buFont typeface="+mj-lt"/>
              <a:buAutoNum type="arabicParenR" startAt="2"/>
              <a:defRPr/>
            </a:pPr>
            <a:endParaRPr lang="en-US" sz="2000" b="1" dirty="0">
              <a:solidFill>
                <a:srgbClr val="2C3E50"/>
              </a:solidFill>
              <a:latin typeface="verdana" panose="020B0604030504040204" pitchFamily="34"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IN" sz="2000" b="1" dirty="0">
              <a:solidFill>
                <a:schemeClr val="bg1"/>
              </a:solidFill>
              <a:latin typeface="+mn-lt"/>
              <a:cs typeface="Times New Roman" panose="02020603050405020304" pitchFamily="18" charset="0"/>
            </a:endParaRPr>
          </a:p>
          <a:p>
            <a:pPr>
              <a:lnSpc>
                <a:spcPct val="115000"/>
              </a:lnSpc>
              <a:defRPr/>
            </a:pPr>
            <a:endParaRPr lang="en-US" sz="2000" b="1" dirty="0">
              <a:solidFill>
                <a:schemeClr val="bg1"/>
              </a:solidFill>
              <a:latin typeface="+mn-lt"/>
              <a:cs typeface="Times New Roman" panose="02020603050405020304" pitchFamily="18" charset="0"/>
            </a:endParaRPr>
          </a:p>
        </p:txBody>
      </p:sp>
      <p:sp>
        <p:nvSpPr>
          <p:cNvPr id="8" name="Rectangle 5">
            <a:extLst>
              <a:ext uri="{FF2B5EF4-FFF2-40B4-BE49-F238E27FC236}">
                <a16:creationId xmlns:a16="http://schemas.microsoft.com/office/drawing/2014/main" xmlns="" id="{EEFA606A-ECC8-4A4C-90CB-7DA31D82CC10}"/>
              </a:ext>
            </a:extLst>
          </p:cNvPr>
          <p:cNvSpPr>
            <a:spLocks noChangeArrowheads="1"/>
          </p:cNvSpPr>
          <p:nvPr>
            <p:custDataLst>
              <p:tags r:id="rId1"/>
            </p:custDataLst>
          </p:nvPr>
        </p:nvSpPr>
        <p:spPr bwMode="auto">
          <a:xfrm>
            <a:off x="0" y="0"/>
            <a:ext cx="9144000" cy="1238250"/>
          </a:xfrm>
          <a:prstGeom prst="rect">
            <a:avLst/>
          </a:prstGeom>
          <a:solidFill>
            <a:srgbClr val="1F497D"/>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solidFill>
                <a:srgbClr val="000000"/>
              </a:solidFill>
              <a:latin typeface="Arial" panose="020B0604020202020204" pitchFamily="34" charset="0"/>
            </a:endParaRPr>
          </a:p>
        </p:txBody>
      </p:sp>
      <p:sp>
        <p:nvSpPr>
          <p:cNvPr id="9" name="TextBox 4">
            <a:extLst>
              <a:ext uri="{FF2B5EF4-FFF2-40B4-BE49-F238E27FC236}">
                <a16:creationId xmlns:a16="http://schemas.microsoft.com/office/drawing/2014/main" xmlns="" id="{C65B4141-3E47-4F09-863D-F45E871C9D11}"/>
              </a:ext>
            </a:extLst>
          </p:cNvPr>
          <p:cNvSpPr>
            <a:spLocks noChangeArrowheads="1"/>
          </p:cNvSpPr>
          <p:nvPr>
            <p:custDataLst>
              <p:tags r:id="rId2"/>
            </p:custDataLst>
          </p:nvPr>
        </p:nvSpPr>
        <p:spPr bwMode="auto">
          <a:xfrm>
            <a:off x="76200" y="46393"/>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sz="3500" b="1" dirty="0">
                <a:solidFill>
                  <a:srgbClr val="FFFFFF"/>
                </a:solidFill>
                <a:cs typeface="Times New Roman" panose="02020603050405020304" pitchFamily="18" charset="0"/>
              </a:rPr>
              <a:t>Combinational Digital Circuits</a:t>
            </a:r>
            <a:endParaRPr lang="en-IN" altLang="en-US" sz="3500" b="1" dirty="0">
              <a:solidFill>
                <a:srgbClr val="FFFFFF"/>
              </a:solidFill>
              <a:cs typeface="Times New Roman" panose="02020603050405020304" pitchFamily="18" charset="0"/>
            </a:endParaRPr>
          </a:p>
        </p:txBody>
      </p:sp>
      <p:sp>
        <p:nvSpPr>
          <p:cNvPr id="5" name="Rectangle 17">
            <a:extLst>
              <a:ext uri="{FF2B5EF4-FFF2-40B4-BE49-F238E27FC236}">
                <a16:creationId xmlns:a16="http://schemas.microsoft.com/office/drawing/2014/main" xmlns="" id="{2CBB9587-CCB8-4549-AF8D-CDA6C69F247B}"/>
              </a:ext>
            </a:extLst>
          </p:cNvPr>
          <p:cNvSpPr>
            <a:spLocks noChangeArrowheads="1"/>
          </p:cNvSpPr>
          <p:nvPr/>
        </p:nvSpPr>
        <p:spPr bwMode="auto">
          <a:xfrm>
            <a:off x="192086" y="1391477"/>
            <a:ext cx="8759825" cy="12311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97180" marR="636905" algn="just">
              <a:spcBef>
                <a:spcPts val="0"/>
              </a:spcBef>
              <a:spcAft>
                <a:spcPts val="0"/>
              </a:spcAft>
              <a:buNone/>
            </a:pPr>
            <a:r>
              <a:rPr lang="en-US" sz="2000" b="1" dirty="0">
                <a:latin typeface="+mn-lt"/>
                <a:cs typeface="Times New Roman" panose="02020603050405020304" pitchFamily="18" charset="0"/>
              </a:rPr>
              <a:t>Full Subtractor: </a:t>
            </a:r>
            <a:r>
              <a:rPr lang="en-US" sz="1800" dirty="0">
                <a:effectLst/>
                <a:latin typeface="+mn-lt"/>
                <a:ea typeface="Times New Roman" panose="02020603050405020304" pitchFamily="18" charset="0"/>
                <a:cs typeface="Times New Roman" panose="02020603050405020304" pitchFamily="18" charset="0"/>
              </a:rPr>
              <a:t>A</a:t>
            </a:r>
            <a:r>
              <a:rPr lang="en-US" sz="1800" spc="3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logic</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circuit</a:t>
            </a:r>
            <a:r>
              <a:rPr lang="en-US" sz="1800" spc="4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for</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subtracting</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two</a:t>
            </a:r>
            <a:r>
              <a:rPr lang="en-US" sz="1800" spc="4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1-bit</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numbers,</a:t>
            </a:r>
            <a:r>
              <a:rPr lang="en-US" sz="1800" spc="5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or</a:t>
            </a:r>
            <a:r>
              <a:rPr lang="en-US" sz="1800" spc="4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simply</a:t>
            </a:r>
            <a:r>
              <a:rPr lang="en-US" sz="1800" spc="2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two</a:t>
            </a:r>
            <a:r>
              <a:rPr lang="en-US" sz="1800" spc="4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bits, taking into account the previous borrow bit. This</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circuit</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has</a:t>
            </a:r>
            <a:r>
              <a:rPr lang="en-US" sz="1800" spc="60" dirty="0">
                <a:effectLst/>
                <a:latin typeface="+mn-lt"/>
                <a:ea typeface="Times New Roman" panose="02020603050405020304" pitchFamily="18" charset="0"/>
                <a:cs typeface="Times New Roman" panose="02020603050405020304" pitchFamily="18" charset="0"/>
              </a:rPr>
              <a:t> three </a:t>
            </a:r>
            <a:r>
              <a:rPr lang="en-US" sz="1800" spc="-10" dirty="0">
                <a:effectLst/>
                <a:latin typeface="+mn-lt"/>
                <a:ea typeface="Times New Roman" panose="02020603050405020304" pitchFamily="18" charset="0"/>
                <a:cs typeface="Times New Roman" panose="02020603050405020304" pitchFamily="18" charset="0"/>
              </a:rPr>
              <a:t>inputs</a:t>
            </a:r>
            <a:r>
              <a:rPr lang="en-US" sz="1800" spc="6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and</a:t>
            </a:r>
            <a:r>
              <a:rPr lang="en-US" sz="1800" spc="60" dirty="0">
                <a:effectLst/>
                <a:latin typeface="+mn-lt"/>
                <a:ea typeface="Times New Roman" panose="02020603050405020304" pitchFamily="18" charset="0"/>
                <a:cs typeface="Times New Roman" panose="02020603050405020304" pitchFamily="18" charset="0"/>
              </a:rPr>
              <a:t> </a:t>
            </a:r>
            <a:r>
              <a:rPr lang="en-US" sz="1800" spc="-10" dirty="0">
                <a:effectLst/>
                <a:latin typeface="+mn-lt"/>
                <a:ea typeface="Times New Roman" panose="02020603050405020304" pitchFamily="18" charset="0"/>
                <a:cs typeface="Times New Roman" panose="02020603050405020304" pitchFamily="18" charset="0"/>
              </a:rPr>
              <a:t>two</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outputs.</a:t>
            </a:r>
            <a:r>
              <a:rPr lang="en-US" sz="1800" spc="5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spc="5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inputs</a:t>
            </a:r>
            <a:r>
              <a:rPr lang="en-US" sz="1800" spc="60"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are</a:t>
            </a:r>
            <a:r>
              <a:rPr lang="en-US" sz="1800" spc="5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spc="5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two</a:t>
            </a:r>
            <a:r>
              <a:rPr lang="en-US" sz="1800" spc="6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1-bit</a:t>
            </a:r>
            <a:r>
              <a:rPr lang="en-US" sz="1800" spc="19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binary</a:t>
            </a:r>
            <a:r>
              <a:rPr lang="en-US" sz="1800" spc="-20"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numbers</a:t>
            </a:r>
            <a:r>
              <a:rPr lang="en-US" sz="1800" spc="5" dirty="0">
                <a:latin typeface="+mn-lt"/>
                <a:ea typeface="Times New Roman" panose="02020603050405020304" pitchFamily="18" charset="0"/>
                <a:cs typeface="Times New Roman" panose="02020603050405020304" pitchFamily="18" charset="0"/>
              </a:rPr>
              <a:t>, and the previous borrow it, </a:t>
            </a:r>
            <a:r>
              <a:rPr lang="en-US" sz="1800" spc="-5" dirty="0">
                <a:effectLst/>
                <a:latin typeface="+mn-lt"/>
                <a:ea typeface="Times New Roman" panose="02020603050405020304" pitchFamily="18" charset="0"/>
                <a:cs typeface="Times New Roman" panose="02020603050405020304" pitchFamily="18" charset="0"/>
              </a:rPr>
              <a:t>and</a:t>
            </a:r>
            <a:r>
              <a:rPr lang="en-US" sz="1800" spc="-1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the</a:t>
            </a:r>
            <a:r>
              <a:rPr lang="en-US" sz="1800" dirty="0">
                <a:effectLst/>
                <a:latin typeface="+mn-lt"/>
                <a:ea typeface="Times New Roman" panose="02020603050405020304" pitchFamily="18" charset="0"/>
                <a:cs typeface="Times New Roman" panose="02020603050405020304" pitchFamily="18" charset="0"/>
              </a:rPr>
              <a:t> </a:t>
            </a:r>
            <a:r>
              <a:rPr lang="en-US" sz="1800" spc="-10" dirty="0">
                <a:effectLst/>
                <a:latin typeface="+mn-lt"/>
                <a:ea typeface="Times New Roman" panose="02020603050405020304" pitchFamily="18" charset="0"/>
                <a:cs typeface="Times New Roman" panose="02020603050405020304" pitchFamily="18" charset="0"/>
              </a:rPr>
              <a:t>outputs</a:t>
            </a:r>
            <a:r>
              <a:rPr lang="en-US" sz="1800" spc="5" dirty="0">
                <a:effectLst/>
                <a:latin typeface="+mn-lt"/>
                <a:ea typeface="Times New Roman" panose="02020603050405020304" pitchFamily="18" charset="0"/>
                <a:cs typeface="Times New Roman" panose="02020603050405020304" pitchFamily="18" charset="0"/>
              </a:rPr>
              <a:t> </a:t>
            </a:r>
            <a:r>
              <a:rPr lang="en-US" sz="1800" dirty="0">
                <a:effectLst/>
                <a:latin typeface="+mn-lt"/>
                <a:ea typeface="Times New Roman" panose="02020603050405020304" pitchFamily="18" charset="0"/>
                <a:cs typeface="Times New Roman" panose="02020603050405020304" pitchFamily="18" charset="0"/>
              </a:rPr>
              <a:t>are</a:t>
            </a:r>
            <a:r>
              <a:rPr lang="en-US" sz="1800" spc="-5" dirty="0">
                <a:effectLst/>
                <a:latin typeface="+mn-lt"/>
                <a:ea typeface="Times New Roman" panose="02020603050405020304" pitchFamily="18" charset="0"/>
                <a:cs typeface="Times New Roman" panose="02020603050405020304" pitchFamily="18" charset="0"/>
              </a:rPr>
              <a:t> Difference </a:t>
            </a:r>
            <a:r>
              <a:rPr lang="en-US" sz="1800" dirty="0">
                <a:effectLst/>
                <a:latin typeface="+mn-lt"/>
                <a:ea typeface="Times New Roman" panose="02020603050405020304" pitchFamily="18" charset="0"/>
                <a:cs typeface="Times New Roman" panose="02020603050405020304" pitchFamily="18" charset="0"/>
              </a:rPr>
              <a:t>and</a:t>
            </a:r>
            <a:r>
              <a:rPr lang="en-US" sz="1800" spc="5" dirty="0">
                <a:effectLst/>
                <a:latin typeface="+mn-lt"/>
                <a:ea typeface="Times New Roman" panose="02020603050405020304" pitchFamily="18" charset="0"/>
                <a:cs typeface="Times New Roman" panose="02020603050405020304" pitchFamily="18" charset="0"/>
              </a:rPr>
              <a:t> </a:t>
            </a:r>
            <a:r>
              <a:rPr lang="en-US" sz="1800" spc="-5" dirty="0">
                <a:effectLst/>
                <a:latin typeface="+mn-lt"/>
                <a:ea typeface="Times New Roman" panose="02020603050405020304" pitchFamily="18" charset="0"/>
                <a:cs typeface="Times New Roman" panose="02020603050405020304" pitchFamily="18" charset="0"/>
              </a:rPr>
              <a:t>output-borrow bits. </a:t>
            </a:r>
            <a:endParaRPr lang="en-US" sz="1800" dirty="0">
              <a:latin typeface="+mn-l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E40B064D-D00F-42BD-92D2-20AA86B90299}"/>
                  </a:ext>
                </a:extLst>
              </p:cNvPr>
              <p:cNvSpPr txBox="1"/>
              <p:nvPr/>
            </p:nvSpPr>
            <p:spPr>
              <a:xfrm>
                <a:off x="4131536" y="5773274"/>
                <a:ext cx="4609322" cy="369909"/>
              </a:xfrm>
              <a:prstGeom prst="rect">
                <a:avLst/>
              </a:prstGeom>
              <a:noFill/>
            </p:spPr>
            <p:txBody>
              <a:bodyPr wrap="square">
                <a:spAutoFit/>
              </a:bodyPr>
              <a:lstStyle/>
              <a:p>
                <a:pPr algn="just">
                  <a:spcBef>
                    <a:spcPct val="0"/>
                  </a:spcBef>
                  <a:buNone/>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𝐷</m:t>
                      </m:r>
                      <m:r>
                        <a:rPr lang="en-US" sz="1800" b="0" i="1" smtClean="0">
                          <a:latin typeface="Cambria Math" panose="02040503050406030204" pitchFamily="18" charset="0"/>
                        </a:rPr>
                        <m:t>=</m:t>
                      </m:r>
                      <m:acc>
                        <m:accPr>
                          <m:chr m:val="̅"/>
                          <m:ctrlPr>
                            <a:rPr lang="en-US" sz="1800" b="0" i="1" smtClean="0">
                              <a:latin typeface="Cambria Math"/>
                            </a:rPr>
                          </m:ctrlPr>
                        </m:accPr>
                        <m:e>
                          <m:r>
                            <a:rPr lang="en-US" sz="1800" b="0" i="1" smtClean="0">
                              <a:latin typeface="Cambria Math" panose="02040503050406030204" pitchFamily="18" charset="0"/>
                            </a:rPr>
                            <m:t>𝐴</m:t>
                          </m:r>
                        </m:e>
                      </m:acc>
                      <m:acc>
                        <m:accPr>
                          <m:chr m:val="̅"/>
                          <m:ctrlPr>
                            <a:rPr lang="en-US" sz="1800" b="0" i="1" smtClean="0">
                              <a:latin typeface="Cambria Math"/>
                            </a:rPr>
                          </m:ctrlPr>
                        </m:accPr>
                        <m:e>
                          <m:r>
                            <a:rPr lang="en-US" sz="1800" b="0" i="1" smtClean="0">
                              <a:latin typeface="Cambria Math" panose="02040503050406030204" pitchFamily="18" charset="0"/>
                            </a:rPr>
                            <m:t>𝐵</m:t>
                          </m:r>
                        </m:e>
                      </m:acc>
                      <m:sSub>
                        <m:sSubPr>
                          <m:ctrlPr>
                            <a:rPr lang="en-US" sz="1800" b="0" i="1" smtClean="0">
                              <a:latin typeface="Cambria Math"/>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𝑖𝑛</m:t>
                          </m:r>
                        </m:sub>
                      </m:sSub>
                      <m:r>
                        <a:rPr lang="en-US" sz="1800" b="0" i="1" smtClean="0">
                          <a:latin typeface="Cambria Math" panose="02040503050406030204" pitchFamily="18" charset="0"/>
                        </a:rPr>
                        <m:t>+</m:t>
                      </m:r>
                      <m:r>
                        <a:rPr lang="en-US" sz="1800" b="0" i="1" smtClean="0">
                          <a:latin typeface="Cambria Math" panose="02040503050406030204" pitchFamily="18" charset="0"/>
                        </a:rPr>
                        <m:t>𝐴</m:t>
                      </m:r>
                      <m:acc>
                        <m:accPr>
                          <m:chr m:val="̅"/>
                          <m:ctrlPr>
                            <a:rPr lang="en-US" sz="1800" b="0" i="1" smtClean="0">
                              <a:latin typeface="Cambria Math"/>
                            </a:rPr>
                          </m:ctrlPr>
                        </m:accPr>
                        <m:e>
                          <m:r>
                            <a:rPr lang="en-US" sz="1800" b="0" i="1" smtClean="0">
                              <a:latin typeface="Cambria Math" panose="02040503050406030204" pitchFamily="18" charset="0"/>
                            </a:rPr>
                            <m:t>𝐵</m:t>
                          </m:r>
                        </m:e>
                      </m:acc>
                      <m:acc>
                        <m:accPr>
                          <m:chr m:val="̅"/>
                          <m:ctrlPr>
                            <a:rPr lang="en-US" sz="1800" b="0" i="1" smtClean="0">
                              <a:latin typeface="Cambria Math"/>
                            </a:rPr>
                          </m:ctrlPr>
                        </m:accPr>
                        <m:e>
                          <m:sSub>
                            <m:sSubPr>
                              <m:ctrlPr>
                                <a:rPr lang="en-US" sz="1800" b="0" i="1" smtClean="0">
                                  <a:latin typeface="Cambria Math"/>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𝑖𝑛</m:t>
                              </m:r>
                            </m:sub>
                          </m:sSub>
                        </m:e>
                      </m:acc>
                      <m:r>
                        <a:rPr lang="en-US" sz="1800" b="0" i="1" smtClean="0">
                          <a:latin typeface="Cambria Math" panose="02040503050406030204" pitchFamily="18" charset="0"/>
                        </a:rPr>
                        <m:t>+</m:t>
                      </m:r>
                      <m:acc>
                        <m:accPr>
                          <m:chr m:val="̅"/>
                          <m:ctrlPr>
                            <a:rPr lang="en-US" sz="1800" b="0" i="1" smtClean="0">
                              <a:latin typeface="Cambria Math"/>
                            </a:rPr>
                          </m:ctrlPr>
                        </m:accPr>
                        <m:e>
                          <m:r>
                            <a:rPr lang="en-US" sz="1800" b="0" i="1" smtClean="0">
                              <a:latin typeface="Cambria Math" panose="02040503050406030204" pitchFamily="18" charset="0"/>
                            </a:rPr>
                            <m:t>𝐴</m:t>
                          </m:r>
                        </m:e>
                      </m:acc>
                      <m:r>
                        <a:rPr lang="en-US" sz="1800" b="0" i="1" smtClean="0">
                          <a:latin typeface="Cambria Math" panose="02040503050406030204" pitchFamily="18" charset="0"/>
                        </a:rPr>
                        <m:t>𝐵</m:t>
                      </m:r>
                      <m:acc>
                        <m:accPr>
                          <m:chr m:val="̅"/>
                          <m:ctrlPr>
                            <a:rPr lang="en-US" sz="1800" b="0" i="1" smtClean="0">
                              <a:latin typeface="Cambria Math"/>
                            </a:rPr>
                          </m:ctrlPr>
                        </m:accPr>
                        <m:e>
                          <m:sSub>
                            <m:sSubPr>
                              <m:ctrlPr>
                                <a:rPr lang="en-US" sz="1800" b="0" i="1" smtClean="0">
                                  <a:latin typeface="Cambria Math"/>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𝑖𝑛</m:t>
                              </m:r>
                            </m:sub>
                          </m:sSub>
                        </m:e>
                      </m:acc>
                      <m:r>
                        <a:rPr lang="en-US" sz="1800" b="0" i="1" smtClean="0">
                          <a:latin typeface="Cambria Math" panose="02040503050406030204" pitchFamily="18" charset="0"/>
                        </a:rPr>
                        <m:t>+</m:t>
                      </m:r>
                      <m:r>
                        <a:rPr lang="en-US" sz="1800" b="0" i="1" smtClean="0">
                          <a:latin typeface="Cambria Math" panose="02040503050406030204" pitchFamily="18" charset="0"/>
                        </a:rPr>
                        <m:t>𝐴𝐵</m:t>
                      </m:r>
                      <m:sSub>
                        <m:sSubPr>
                          <m:ctrlPr>
                            <a:rPr lang="en-US" sz="1800" b="0" i="1" smtClean="0">
                              <a:latin typeface="Cambria Math"/>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𝑖𝑛</m:t>
                          </m:r>
                        </m:sub>
                      </m:sSub>
                    </m:oMath>
                  </m:oMathPara>
                </a14:m>
                <a:endParaRPr lang="en-US" sz="1800" b="0" i="1" dirty="0">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40B064D-D00F-42BD-92D2-20AA86B90299}"/>
                  </a:ext>
                </a:extLst>
              </p:cNvPr>
              <p:cNvSpPr txBox="1">
                <a:spLocks noRot="1" noChangeAspect="1" noMove="1" noResize="1" noEditPoints="1" noAdjustHandles="1" noChangeArrowheads="1" noChangeShapeType="1" noTextEdit="1"/>
              </p:cNvSpPr>
              <p:nvPr/>
            </p:nvSpPr>
            <p:spPr>
              <a:xfrm>
                <a:off x="4131536" y="5773274"/>
                <a:ext cx="4609322" cy="369909"/>
              </a:xfrm>
              <a:prstGeom prst="rect">
                <a:avLst/>
              </a:prstGeom>
              <a:blipFill>
                <a:blip r:embed="rId4"/>
                <a:stretch>
                  <a:fillRect b="-3279"/>
                </a:stretch>
              </a:blipFill>
            </p:spPr>
            <p:txBody>
              <a:bodyPr/>
              <a:lstStyle/>
              <a:p>
                <a:r>
                  <a:rPr lang="hi-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224E89F3-39B2-4826-A861-61D8C40E3F43}"/>
                  </a:ext>
                </a:extLst>
              </p:cNvPr>
              <p:cNvSpPr txBox="1"/>
              <p:nvPr/>
            </p:nvSpPr>
            <p:spPr>
              <a:xfrm>
                <a:off x="3902330" y="6169800"/>
                <a:ext cx="4609322" cy="369909"/>
              </a:xfrm>
              <a:prstGeom prst="rect">
                <a:avLst/>
              </a:prstGeom>
              <a:noFill/>
            </p:spPr>
            <p:txBody>
              <a:bodyPr wrap="square">
                <a:spAutoFit/>
              </a:bodyPr>
              <a:lstStyle/>
              <a:p>
                <a:pPr algn="just">
                  <a:spcBef>
                    <a:spcPct val="0"/>
                  </a:spcBef>
                  <a:buNone/>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𝑜𝑢𝑡</m:t>
                          </m:r>
                        </m:sub>
                      </m:sSub>
                      <m:r>
                        <a:rPr lang="en-US" sz="1800" b="0" i="1" smtClean="0">
                          <a:latin typeface="Cambria Math" panose="02040503050406030204" pitchFamily="18" charset="0"/>
                        </a:rPr>
                        <m:t> =</m:t>
                      </m:r>
                      <m:acc>
                        <m:accPr>
                          <m:chr m:val="̅"/>
                          <m:ctrlPr>
                            <a:rPr lang="en-US" sz="1800" b="0" i="1" smtClean="0">
                              <a:latin typeface="Cambria Math"/>
                            </a:rPr>
                          </m:ctrlPr>
                        </m:accPr>
                        <m:e>
                          <m:r>
                            <a:rPr lang="en-US" sz="1800" b="0" i="1" smtClean="0">
                              <a:latin typeface="Cambria Math" panose="02040503050406030204" pitchFamily="18" charset="0"/>
                            </a:rPr>
                            <m:t>𝐴</m:t>
                          </m:r>
                        </m:e>
                      </m:acc>
                      <m:sSub>
                        <m:sSubPr>
                          <m:ctrlPr>
                            <a:rPr lang="en-US" sz="1800" b="0" i="1" smtClean="0">
                              <a:latin typeface="Cambria Math"/>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𝑖𝑛</m:t>
                          </m:r>
                        </m:sub>
                      </m:sSub>
                      <m:r>
                        <a:rPr lang="en-US" sz="1800" b="0" i="1" smtClean="0">
                          <a:latin typeface="Cambria Math" panose="02040503050406030204" pitchFamily="18" charset="0"/>
                        </a:rPr>
                        <m:t>+</m:t>
                      </m:r>
                      <m:acc>
                        <m:accPr>
                          <m:chr m:val="̅"/>
                          <m:ctrlPr>
                            <a:rPr lang="en-US" sz="1800" b="0" i="1" smtClean="0">
                              <a:latin typeface="Cambria Math"/>
                            </a:rPr>
                          </m:ctrlPr>
                        </m:accPr>
                        <m:e>
                          <m:r>
                            <a:rPr lang="en-US" sz="1800" b="0" i="1" smtClean="0">
                              <a:latin typeface="Cambria Math" panose="02040503050406030204" pitchFamily="18" charset="0"/>
                            </a:rPr>
                            <m:t>𝐴</m:t>
                          </m:r>
                        </m:e>
                      </m:acc>
                      <m:r>
                        <a:rPr lang="en-US" sz="1800" b="0" i="1" smtClean="0">
                          <a:latin typeface="Cambria Math" panose="02040503050406030204" pitchFamily="18" charset="0"/>
                        </a:rPr>
                        <m:t>𝐵</m:t>
                      </m:r>
                      <m:r>
                        <a:rPr lang="en-US" sz="1800" b="0" i="1" smtClean="0">
                          <a:latin typeface="Cambria Math" panose="02040503050406030204" pitchFamily="18" charset="0"/>
                        </a:rPr>
                        <m:t>+</m:t>
                      </m:r>
                      <m:r>
                        <a:rPr lang="en-US" sz="1800" b="0" i="1" smtClean="0">
                          <a:latin typeface="Cambria Math" panose="02040503050406030204" pitchFamily="18" charset="0"/>
                        </a:rPr>
                        <m:t>𝐵</m:t>
                      </m:r>
                      <m:sSub>
                        <m:sSubPr>
                          <m:ctrlPr>
                            <a:rPr lang="en-US" sz="1800" b="0" i="1" smtClean="0">
                              <a:latin typeface="Cambria Math"/>
                            </a:rPr>
                          </m:ctrlPr>
                        </m:sSubPr>
                        <m:e>
                          <m:r>
                            <a:rPr lang="en-US" sz="1800" b="0" i="1" smtClean="0">
                              <a:latin typeface="Cambria Math" panose="02040503050406030204" pitchFamily="18" charset="0"/>
                            </a:rPr>
                            <m:t>𝐵</m:t>
                          </m:r>
                        </m:e>
                        <m:sub>
                          <m:r>
                            <a:rPr lang="en-US" sz="1800" b="0" i="1" smtClean="0">
                              <a:latin typeface="Cambria Math" panose="02040503050406030204" pitchFamily="18" charset="0"/>
                            </a:rPr>
                            <m:t>𝑖𝑛</m:t>
                          </m:r>
                        </m:sub>
                      </m:sSub>
                    </m:oMath>
                  </m:oMathPara>
                </a14:m>
                <a:endParaRPr lang="en-US" sz="18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224E89F3-39B2-4826-A861-61D8C40E3F43}"/>
                  </a:ext>
                </a:extLst>
              </p:cNvPr>
              <p:cNvSpPr txBox="1">
                <a:spLocks noRot="1" noChangeAspect="1" noMove="1" noResize="1" noEditPoints="1" noAdjustHandles="1" noChangeArrowheads="1" noChangeShapeType="1" noTextEdit="1"/>
              </p:cNvSpPr>
              <p:nvPr/>
            </p:nvSpPr>
            <p:spPr>
              <a:xfrm>
                <a:off x="3902330" y="6169800"/>
                <a:ext cx="4609322" cy="369909"/>
              </a:xfrm>
              <a:prstGeom prst="rect">
                <a:avLst/>
              </a:prstGeom>
              <a:blipFill>
                <a:blip r:embed="rId5"/>
                <a:stretch>
                  <a:fillRect b="-3279"/>
                </a:stretch>
              </a:blipFill>
            </p:spPr>
            <p:txBody>
              <a:bodyPr/>
              <a:lstStyle/>
              <a:p>
                <a:r>
                  <a:rPr lang="hi-IN">
                    <a:noFill/>
                  </a:rPr>
                  <a:t> </a:t>
                </a:r>
              </a:p>
            </p:txBody>
          </p:sp>
        </mc:Fallback>
      </mc:AlternateContent>
      <p:pic>
        <p:nvPicPr>
          <p:cNvPr id="4" name="Picture 3">
            <a:extLst>
              <a:ext uri="{FF2B5EF4-FFF2-40B4-BE49-F238E27FC236}">
                <a16:creationId xmlns:a16="http://schemas.microsoft.com/office/drawing/2014/main" xmlns="" id="{80755863-08BB-457F-B6EF-8C4508A96DEA}"/>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219648" y="2670849"/>
            <a:ext cx="2786336" cy="1516302"/>
          </a:xfrm>
          <a:prstGeom prst="rect">
            <a:avLst/>
          </a:prstGeom>
        </p:spPr>
      </p:pic>
      <p:pic>
        <p:nvPicPr>
          <p:cNvPr id="7" name="Picture 6">
            <a:extLst>
              <a:ext uri="{FF2B5EF4-FFF2-40B4-BE49-F238E27FC236}">
                <a16:creationId xmlns:a16="http://schemas.microsoft.com/office/drawing/2014/main" xmlns="" id="{3C574E95-49F4-4D90-9C0D-3B7D7BEC11F6}"/>
              </a:ext>
            </a:extLst>
          </p:cNvPr>
          <p:cNvPicPr>
            <a:picLocks noChangeAspect="1"/>
          </p:cNvPicPr>
          <p:nvPr/>
        </p:nvPicPr>
        <p:blipFill>
          <a:blip r:embed="rId8">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6436197" y="2677712"/>
            <a:ext cx="2515714" cy="1683720"/>
          </a:xfrm>
          <a:prstGeom prst="rect">
            <a:avLst/>
          </a:prstGeom>
        </p:spPr>
      </p:pic>
      <p:pic>
        <p:nvPicPr>
          <p:cNvPr id="13" name="Picture 12">
            <a:extLst>
              <a:ext uri="{FF2B5EF4-FFF2-40B4-BE49-F238E27FC236}">
                <a16:creationId xmlns:a16="http://schemas.microsoft.com/office/drawing/2014/main" xmlns="" id="{1C673598-11F6-49EB-BD0F-BF9F6A56FB3B}"/>
              </a:ext>
            </a:extLst>
          </p:cNvPr>
          <p:cNvPicPr>
            <a:picLocks noChangeAspect="1"/>
          </p:cNvPicPr>
          <p:nvPr/>
        </p:nvPicPr>
        <p:blipFill>
          <a:blip r:embed="rId10">
            <a:extLst>
              <a:ext uri="{BEBA8EAE-BF5A-486C-A8C5-ECC9F3942E4B}">
                <a14:imgProps xmlns:a14="http://schemas.microsoft.com/office/drawing/2010/main">
                  <a14:imgLayer r:embed="rId11">
                    <a14:imgEffect>
                      <a14:artisticPhotocopy/>
                    </a14:imgEffect>
                  </a14:imgLayer>
                </a14:imgProps>
              </a:ext>
            </a:extLst>
          </a:blip>
          <a:stretch>
            <a:fillRect/>
          </a:stretch>
        </p:blipFill>
        <p:spPr>
          <a:xfrm>
            <a:off x="224512" y="4325764"/>
            <a:ext cx="2835020" cy="2151306"/>
          </a:xfrm>
          <a:prstGeom prst="rect">
            <a:avLst/>
          </a:prstGeom>
        </p:spPr>
      </p:pic>
      <p:pic>
        <p:nvPicPr>
          <p:cNvPr id="15" name="Picture 14">
            <a:extLst>
              <a:ext uri="{FF2B5EF4-FFF2-40B4-BE49-F238E27FC236}">
                <a16:creationId xmlns:a16="http://schemas.microsoft.com/office/drawing/2014/main" xmlns="" id="{2C8453C7-A404-47C0-8133-8BEBD14D41F8}"/>
              </a:ext>
            </a:extLst>
          </p:cNvPr>
          <p:cNvPicPr>
            <a:picLocks noChangeAspect="1"/>
          </p:cNvPicPr>
          <p:nvPr/>
        </p:nvPicPr>
        <p:blipFill>
          <a:blip r:embed="rId12">
            <a:extLst>
              <a:ext uri="{BEBA8EAE-BF5A-486C-A8C5-ECC9F3942E4B}">
                <a14:imgProps xmlns:a14="http://schemas.microsoft.com/office/drawing/2010/main">
                  <a14:imgLayer r:embed="rId13">
                    <a14:imgEffect>
                      <a14:artisticPhotocopy/>
                    </a14:imgEffect>
                  </a14:imgLayer>
                </a14:imgProps>
              </a:ext>
            </a:extLst>
          </a:blip>
          <a:stretch>
            <a:fillRect/>
          </a:stretch>
        </p:blipFill>
        <p:spPr>
          <a:xfrm>
            <a:off x="3181642" y="3259839"/>
            <a:ext cx="3025349" cy="2362063"/>
          </a:xfrm>
          <a:prstGeom prst="rect">
            <a:avLst/>
          </a:prstGeom>
        </p:spPr>
      </p:pic>
    </p:spTree>
    <p:extLst>
      <p:ext uri="{BB962C8B-B14F-4D97-AF65-F5344CB8AC3E}">
        <p14:creationId xmlns:p14="http://schemas.microsoft.com/office/powerpoint/2010/main" val="4267286538"/>
      </p:ext>
    </p:extLst>
  </p:cSld>
  <p:clrMapOvr>
    <a:masterClrMapping/>
  </p:clrMapOvr>
  <mc:AlternateContent xmlns:mc="http://schemas.openxmlformats.org/markup-compatibility/2006" xmlns:p14="http://schemas.microsoft.com/office/powerpoint/2010/main">
    <mc:Choice Requires="p14">
      <p:transition spd="slow" p14:dur="2000" advTm="30660"/>
    </mc:Choice>
    <mc:Fallback xmlns="">
      <p:transition spd="slow" advTm="3066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37"/>
</p:tagLst>
</file>

<file path=ppt/tags/tag10.xml><?xml version="1.0" encoding="utf-8"?>
<p:tagLst xmlns:a="http://schemas.openxmlformats.org/drawingml/2006/main" xmlns:r="http://schemas.openxmlformats.org/officeDocument/2006/relationships" xmlns:p="http://schemas.openxmlformats.org/presentationml/2006/main">
  <p:tag name="AS_UNIQUEID" val="46"/>
</p:tagLst>
</file>

<file path=ppt/tags/tag11.xml><?xml version="1.0" encoding="utf-8"?>
<p:tagLst xmlns:a="http://schemas.openxmlformats.org/drawingml/2006/main" xmlns:r="http://schemas.openxmlformats.org/officeDocument/2006/relationships" xmlns:p="http://schemas.openxmlformats.org/presentationml/2006/main">
  <p:tag name="AS_UNIQUEID" val="47"/>
</p:tagLst>
</file>

<file path=ppt/tags/tag12.xml><?xml version="1.0" encoding="utf-8"?>
<p:tagLst xmlns:a="http://schemas.openxmlformats.org/drawingml/2006/main" xmlns:r="http://schemas.openxmlformats.org/officeDocument/2006/relationships" xmlns:p="http://schemas.openxmlformats.org/presentationml/2006/main">
  <p:tag name="AS_UNIQUEID" val="46"/>
</p:tagLst>
</file>

<file path=ppt/tags/tag13.xml><?xml version="1.0" encoding="utf-8"?>
<p:tagLst xmlns:a="http://schemas.openxmlformats.org/drawingml/2006/main" xmlns:r="http://schemas.openxmlformats.org/officeDocument/2006/relationships" xmlns:p="http://schemas.openxmlformats.org/presentationml/2006/main">
  <p:tag name="AS_UNIQUEID" val="47"/>
</p:tagLst>
</file>

<file path=ppt/tags/tag14.xml><?xml version="1.0" encoding="utf-8"?>
<p:tagLst xmlns:a="http://schemas.openxmlformats.org/drawingml/2006/main" xmlns:r="http://schemas.openxmlformats.org/officeDocument/2006/relationships" xmlns:p="http://schemas.openxmlformats.org/presentationml/2006/main">
  <p:tag name="AS_UNIQUEID" val="46"/>
</p:tagLst>
</file>

<file path=ppt/tags/tag15.xml><?xml version="1.0" encoding="utf-8"?>
<p:tagLst xmlns:a="http://schemas.openxmlformats.org/drawingml/2006/main" xmlns:r="http://schemas.openxmlformats.org/officeDocument/2006/relationships" xmlns:p="http://schemas.openxmlformats.org/presentationml/2006/main">
  <p:tag name="AS_UNIQUEID" val="47"/>
</p:tagLst>
</file>

<file path=ppt/tags/tag16.xml><?xml version="1.0" encoding="utf-8"?>
<p:tagLst xmlns:a="http://schemas.openxmlformats.org/drawingml/2006/main" xmlns:r="http://schemas.openxmlformats.org/officeDocument/2006/relationships" xmlns:p="http://schemas.openxmlformats.org/presentationml/2006/main">
  <p:tag name="AS_UNIQUEID" val="46"/>
</p:tagLst>
</file>

<file path=ppt/tags/tag17.xml><?xml version="1.0" encoding="utf-8"?>
<p:tagLst xmlns:a="http://schemas.openxmlformats.org/drawingml/2006/main" xmlns:r="http://schemas.openxmlformats.org/officeDocument/2006/relationships" xmlns:p="http://schemas.openxmlformats.org/presentationml/2006/main">
  <p:tag name="AS_UNIQUEID" val="47"/>
</p:tagLst>
</file>

<file path=ppt/tags/tag18.xml><?xml version="1.0" encoding="utf-8"?>
<p:tagLst xmlns:a="http://schemas.openxmlformats.org/drawingml/2006/main" xmlns:r="http://schemas.openxmlformats.org/officeDocument/2006/relationships" xmlns:p="http://schemas.openxmlformats.org/presentationml/2006/main">
  <p:tag name="AS_UNIQUEID" val="46"/>
</p:tagLst>
</file>

<file path=ppt/tags/tag19.xml><?xml version="1.0" encoding="utf-8"?>
<p:tagLst xmlns:a="http://schemas.openxmlformats.org/drawingml/2006/main" xmlns:r="http://schemas.openxmlformats.org/officeDocument/2006/relationships" xmlns:p="http://schemas.openxmlformats.org/presentationml/2006/main">
  <p:tag name="AS_UNIQUEID" val="47"/>
</p:tagLst>
</file>

<file path=ppt/tags/tag2.xml><?xml version="1.0" encoding="utf-8"?>
<p:tagLst xmlns:a="http://schemas.openxmlformats.org/drawingml/2006/main" xmlns:r="http://schemas.openxmlformats.org/officeDocument/2006/relationships" xmlns:p="http://schemas.openxmlformats.org/presentationml/2006/main">
  <p:tag name="AS_UNIQUEID" val="38"/>
</p:tagLst>
</file>

<file path=ppt/tags/tag20.xml><?xml version="1.0" encoding="utf-8"?>
<p:tagLst xmlns:a="http://schemas.openxmlformats.org/drawingml/2006/main" xmlns:r="http://schemas.openxmlformats.org/officeDocument/2006/relationships" xmlns:p="http://schemas.openxmlformats.org/presentationml/2006/main">
  <p:tag name="AS_UNIQUEID" val="46"/>
</p:tagLst>
</file>

<file path=ppt/tags/tag21.xml><?xml version="1.0" encoding="utf-8"?>
<p:tagLst xmlns:a="http://schemas.openxmlformats.org/drawingml/2006/main" xmlns:r="http://schemas.openxmlformats.org/officeDocument/2006/relationships" xmlns:p="http://schemas.openxmlformats.org/presentationml/2006/main">
  <p:tag name="AS_UNIQUEID" val="47"/>
</p:tagLst>
</file>

<file path=ppt/tags/tag22.xml><?xml version="1.0" encoding="utf-8"?>
<p:tagLst xmlns:a="http://schemas.openxmlformats.org/drawingml/2006/main" xmlns:r="http://schemas.openxmlformats.org/officeDocument/2006/relationships" xmlns:p="http://schemas.openxmlformats.org/presentationml/2006/main">
  <p:tag name="AS_UNIQUEID" val="46"/>
</p:tagLst>
</file>

<file path=ppt/tags/tag23.xml><?xml version="1.0" encoding="utf-8"?>
<p:tagLst xmlns:a="http://schemas.openxmlformats.org/drawingml/2006/main" xmlns:r="http://schemas.openxmlformats.org/officeDocument/2006/relationships" xmlns:p="http://schemas.openxmlformats.org/presentationml/2006/main">
  <p:tag name="AS_UNIQUEID" val="47"/>
</p:tagLst>
</file>

<file path=ppt/tags/tag24.xml><?xml version="1.0" encoding="utf-8"?>
<p:tagLst xmlns:a="http://schemas.openxmlformats.org/drawingml/2006/main" xmlns:r="http://schemas.openxmlformats.org/officeDocument/2006/relationships" xmlns:p="http://schemas.openxmlformats.org/presentationml/2006/main">
  <p:tag name="AS_UNIQUEID" val="46"/>
</p:tagLst>
</file>

<file path=ppt/tags/tag25.xml><?xml version="1.0" encoding="utf-8"?>
<p:tagLst xmlns:a="http://schemas.openxmlformats.org/drawingml/2006/main" xmlns:r="http://schemas.openxmlformats.org/officeDocument/2006/relationships" xmlns:p="http://schemas.openxmlformats.org/presentationml/2006/main">
  <p:tag name="AS_UNIQUEID" val="47"/>
</p:tagLst>
</file>

<file path=ppt/tags/tag26.xml><?xml version="1.0" encoding="utf-8"?>
<p:tagLst xmlns:a="http://schemas.openxmlformats.org/drawingml/2006/main" xmlns:r="http://schemas.openxmlformats.org/officeDocument/2006/relationships" xmlns:p="http://schemas.openxmlformats.org/presentationml/2006/main">
  <p:tag name="AS_UNIQUEID" val="46"/>
</p:tagLst>
</file>

<file path=ppt/tags/tag27.xml><?xml version="1.0" encoding="utf-8"?>
<p:tagLst xmlns:a="http://schemas.openxmlformats.org/drawingml/2006/main" xmlns:r="http://schemas.openxmlformats.org/officeDocument/2006/relationships" xmlns:p="http://schemas.openxmlformats.org/presentationml/2006/main">
  <p:tag name="AS_UNIQUEID" val="47"/>
</p:tagLst>
</file>

<file path=ppt/tags/tag28.xml><?xml version="1.0" encoding="utf-8"?>
<p:tagLst xmlns:a="http://schemas.openxmlformats.org/drawingml/2006/main" xmlns:r="http://schemas.openxmlformats.org/officeDocument/2006/relationships" xmlns:p="http://schemas.openxmlformats.org/presentationml/2006/main">
  <p:tag name="AS_UNIQUEID" val="46"/>
</p:tagLst>
</file>

<file path=ppt/tags/tag29.xml><?xml version="1.0" encoding="utf-8"?>
<p:tagLst xmlns:a="http://schemas.openxmlformats.org/drawingml/2006/main" xmlns:r="http://schemas.openxmlformats.org/officeDocument/2006/relationships" xmlns:p="http://schemas.openxmlformats.org/presentationml/2006/main">
  <p:tag name="AS_UNIQUEID" val="47"/>
</p:tagLst>
</file>

<file path=ppt/tags/tag3.xml><?xml version="1.0" encoding="utf-8"?>
<p:tagLst xmlns:a="http://schemas.openxmlformats.org/drawingml/2006/main" xmlns:r="http://schemas.openxmlformats.org/officeDocument/2006/relationships" xmlns:p="http://schemas.openxmlformats.org/presentationml/2006/main">
  <p:tag name="AS_UNIQUEID" val="39"/>
</p:tagLst>
</file>

<file path=ppt/tags/tag30.xml><?xml version="1.0" encoding="utf-8"?>
<p:tagLst xmlns:a="http://schemas.openxmlformats.org/drawingml/2006/main" xmlns:r="http://schemas.openxmlformats.org/officeDocument/2006/relationships" xmlns:p="http://schemas.openxmlformats.org/presentationml/2006/main">
  <p:tag name="AS_UNIQUEID" val="46"/>
</p:tagLst>
</file>

<file path=ppt/tags/tag31.xml><?xml version="1.0" encoding="utf-8"?>
<p:tagLst xmlns:a="http://schemas.openxmlformats.org/drawingml/2006/main" xmlns:r="http://schemas.openxmlformats.org/officeDocument/2006/relationships" xmlns:p="http://schemas.openxmlformats.org/presentationml/2006/main">
  <p:tag name="AS_UNIQUEID" val="47"/>
</p:tagLst>
</file>

<file path=ppt/tags/tag32.xml><?xml version="1.0" encoding="utf-8"?>
<p:tagLst xmlns:a="http://schemas.openxmlformats.org/drawingml/2006/main" xmlns:r="http://schemas.openxmlformats.org/officeDocument/2006/relationships" xmlns:p="http://schemas.openxmlformats.org/presentationml/2006/main">
  <p:tag name="AS_UNIQUEID" val="46"/>
</p:tagLst>
</file>

<file path=ppt/tags/tag33.xml><?xml version="1.0" encoding="utf-8"?>
<p:tagLst xmlns:a="http://schemas.openxmlformats.org/drawingml/2006/main" xmlns:r="http://schemas.openxmlformats.org/officeDocument/2006/relationships" xmlns:p="http://schemas.openxmlformats.org/presentationml/2006/main">
  <p:tag name="AS_UNIQUEID" val="47"/>
</p:tagLst>
</file>

<file path=ppt/tags/tag34.xml><?xml version="1.0" encoding="utf-8"?>
<p:tagLst xmlns:a="http://schemas.openxmlformats.org/drawingml/2006/main" xmlns:r="http://schemas.openxmlformats.org/officeDocument/2006/relationships" xmlns:p="http://schemas.openxmlformats.org/presentationml/2006/main">
  <p:tag name="AS_UNIQUEID" val="46"/>
</p:tagLst>
</file>

<file path=ppt/tags/tag35.xml><?xml version="1.0" encoding="utf-8"?>
<p:tagLst xmlns:a="http://schemas.openxmlformats.org/drawingml/2006/main" xmlns:r="http://schemas.openxmlformats.org/officeDocument/2006/relationships" xmlns:p="http://schemas.openxmlformats.org/presentationml/2006/main">
  <p:tag name="AS_UNIQUEID" val="47"/>
</p:tagLst>
</file>

<file path=ppt/tags/tag36.xml><?xml version="1.0" encoding="utf-8"?>
<p:tagLst xmlns:a="http://schemas.openxmlformats.org/drawingml/2006/main" xmlns:r="http://schemas.openxmlformats.org/officeDocument/2006/relationships" xmlns:p="http://schemas.openxmlformats.org/presentationml/2006/main">
  <p:tag name="AS_UNIQUEID" val="46"/>
</p:tagLst>
</file>

<file path=ppt/tags/tag37.xml><?xml version="1.0" encoding="utf-8"?>
<p:tagLst xmlns:a="http://schemas.openxmlformats.org/drawingml/2006/main" xmlns:r="http://schemas.openxmlformats.org/officeDocument/2006/relationships" xmlns:p="http://schemas.openxmlformats.org/presentationml/2006/main">
  <p:tag name="AS_UNIQUEID" val="47"/>
</p:tagLst>
</file>

<file path=ppt/tags/tag38.xml><?xml version="1.0" encoding="utf-8"?>
<p:tagLst xmlns:a="http://schemas.openxmlformats.org/drawingml/2006/main" xmlns:r="http://schemas.openxmlformats.org/officeDocument/2006/relationships" xmlns:p="http://schemas.openxmlformats.org/presentationml/2006/main">
  <p:tag name="AS_UNIQUEID" val="46"/>
</p:tagLst>
</file>

<file path=ppt/tags/tag39.xml><?xml version="1.0" encoding="utf-8"?>
<p:tagLst xmlns:a="http://schemas.openxmlformats.org/drawingml/2006/main" xmlns:r="http://schemas.openxmlformats.org/officeDocument/2006/relationships" xmlns:p="http://schemas.openxmlformats.org/presentationml/2006/main">
  <p:tag name="AS_UNIQUEID" val="47"/>
</p:tagLst>
</file>

<file path=ppt/tags/tag4.xml><?xml version="1.0" encoding="utf-8"?>
<p:tagLst xmlns:a="http://schemas.openxmlformats.org/drawingml/2006/main" xmlns:r="http://schemas.openxmlformats.org/officeDocument/2006/relationships" xmlns:p="http://schemas.openxmlformats.org/presentationml/2006/main">
  <p:tag name="AS_UNIQUEID" val="41"/>
</p:tagLst>
</file>

<file path=ppt/tags/tag40.xml><?xml version="1.0" encoding="utf-8"?>
<p:tagLst xmlns:a="http://schemas.openxmlformats.org/drawingml/2006/main" xmlns:r="http://schemas.openxmlformats.org/officeDocument/2006/relationships" xmlns:p="http://schemas.openxmlformats.org/presentationml/2006/main">
  <p:tag name="AS_UNIQUEID" val="46"/>
</p:tagLst>
</file>

<file path=ppt/tags/tag41.xml><?xml version="1.0" encoding="utf-8"?>
<p:tagLst xmlns:a="http://schemas.openxmlformats.org/drawingml/2006/main" xmlns:r="http://schemas.openxmlformats.org/officeDocument/2006/relationships" xmlns:p="http://schemas.openxmlformats.org/presentationml/2006/main">
  <p:tag name="AS_UNIQUEID" val="47"/>
</p:tagLst>
</file>

<file path=ppt/tags/tag42.xml><?xml version="1.0" encoding="utf-8"?>
<p:tagLst xmlns:a="http://schemas.openxmlformats.org/drawingml/2006/main" xmlns:r="http://schemas.openxmlformats.org/officeDocument/2006/relationships" xmlns:p="http://schemas.openxmlformats.org/presentationml/2006/main">
  <p:tag name="AS_UNIQUEID" val="46"/>
</p:tagLst>
</file>

<file path=ppt/tags/tag43.xml><?xml version="1.0" encoding="utf-8"?>
<p:tagLst xmlns:a="http://schemas.openxmlformats.org/drawingml/2006/main" xmlns:r="http://schemas.openxmlformats.org/officeDocument/2006/relationships" xmlns:p="http://schemas.openxmlformats.org/presentationml/2006/main">
  <p:tag name="AS_UNIQUEID" val="47"/>
</p:tagLst>
</file>

<file path=ppt/tags/tag44.xml><?xml version="1.0" encoding="utf-8"?>
<p:tagLst xmlns:a="http://schemas.openxmlformats.org/drawingml/2006/main" xmlns:r="http://schemas.openxmlformats.org/officeDocument/2006/relationships" xmlns:p="http://schemas.openxmlformats.org/presentationml/2006/main">
  <p:tag name="AS_UNIQUEID" val="46"/>
</p:tagLst>
</file>

<file path=ppt/tags/tag45.xml><?xml version="1.0" encoding="utf-8"?>
<p:tagLst xmlns:a="http://schemas.openxmlformats.org/drawingml/2006/main" xmlns:r="http://schemas.openxmlformats.org/officeDocument/2006/relationships" xmlns:p="http://schemas.openxmlformats.org/presentationml/2006/main">
  <p:tag name="AS_UNIQUEID" val="47"/>
</p:tagLst>
</file>

<file path=ppt/tags/tag46.xml><?xml version="1.0" encoding="utf-8"?>
<p:tagLst xmlns:a="http://schemas.openxmlformats.org/drawingml/2006/main" xmlns:r="http://schemas.openxmlformats.org/officeDocument/2006/relationships" xmlns:p="http://schemas.openxmlformats.org/presentationml/2006/main">
  <p:tag name="AS_UNIQUEID" val="46"/>
</p:tagLst>
</file>

<file path=ppt/tags/tag47.xml><?xml version="1.0" encoding="utf-8"?>
<p:tagLst xmlns:a="http://schemas.openxmlformats.org/drawingml/2006/main" xmlns:r="http://schemas.openxmlformats.org/officeDocument/2006/relationships" xmlns:p="http://schemas.openxmlformats.org/presentationml/2006/main">
  <p:tag name="AS_UNIQUEID" val="47"/>
</p:tagLst>
</file>

<file path=ppt/tags/tag48.xml><?xml version="1.0" encoding="utf-8"?>
<p:tagLst xmlns:a="http://schemas.openxmlformats.org/drawingml/2006/main" xmlns:r="http://schemas.openxmlformats.org/officeDocument/2006/relationships" xmlns:p="http://schemas.openxmlformats.org/presentationml/2006/main">
  <p:tag name="AS_UNIQUEID" val="46"/>
</p:tagLst>
</file>

<file path=ppt/tags/tag49.xml><?xml version="1.0" encoding="utf-8"?>
<p:tagLst xmlns:a="http://schemas.openxmlformats.org/drawingml/2006/main" xmlns:r="http://schemas.openxmlformats.org/officeDocument/2006/relationships" xmlns:p="http://schemas.openxmlformats.org/presentationml/2006/main">
  <p:tag name="AS_UNIQUEID" val="47"/>
</p:tagLst>
</file>

<file path=ppt/tags/tag5.xml><?xml version="1.0" encoding="utf-8"?>
<p:tagLst xmlns:a="http://schemas.openxmlformats.org/drawingml/2006/main" xmlns:r="http://schemas.openxmlformats.org/officeDocument/2006/relationships" xmlns:p="http://schemas.openxmlformats.org/presentationml/2006/main">
  <p:tag name="AS_UNIQUEID" val="42"/>
</p:tagLst>
</file>

<file path=ppt/tags/tag50.xml><?xml version="1.0" encoding="utf-8"?>
<p:tagLst xmlns:a="http://schemas.openxmlformats.org/drawingml/2006/main" xmlns:r="http://schemas.openxmlformats.org/officeDocument/2006/relationships" xmlns:p="http://schemas.openxmlformats.org/presentationml/2006/main">
  <p:tag name="AS_UNIQUEID" val="46"/>
</p:tagLst>
</file>

<file path=ppt/tags/tag51.xml><?xml version="1.0" encoding="utf-8"?>
<p:tagLst xmlns:a="http://schemas.openxmlformats.org/drawingml/2006/main" xmlns:r="http://schemas.openxmlformats.org/officeDocument/2006/relationships" xmlns:p="http://schemas.openxmlformats.org/presentationml/2006/main">
  <p:tag name="AS_UNIQUEID" val="47"/>
</p:tagLst>
</file>

<file path=ppt/tags/tag52.xml><?xml version="1.0" encoding="utf-8"?>
<p:tagLst xmlns:a="http://schemas.openxmlformats.org/drawingml/2006/main" xmlns:r="http://schemas.openxmlformats.org/officeDocument/2006/relationships" xmlns:p="http://schemas.openxmlformats.org/presentationml/2006/main">
  <p:tag name="AS_UNIQUEID" val="46"/>
</p:tagLst>
</file>

<file path=ppt/tags/tag53.xml><?xml version="1.0" encoding="utf-8"?>
<p:tagLst xmlns:a="http://schemas.openxmlformats.org/drawingml/2006/main" xmlns:r="http://schemas.openxmlformats.org/officeDocument/2006/relationships" xmlns:p="http://schemas.openxmlformats.org/presentationml/2006/main">
  <p:tag name="AS_UNIQUEID" val="47"/>
</p:tagLst>
</file>

<file path=ppt/tags/tag54.xml><?xml version="1.0" encoding="utf-8"?>
<p:tagLst xmlns:a="http://schemas.openxmlformats.org/drawingml/2006/main" xmlns:r="http://schemas.openxmlformats.org/officeDocument/2006/relationships" xmlns:p="http://schemas.openxmlformats.org/presentationml/2006/main">
  <p:tag name="AS_UNIQUEID" val="46"/>
</p:tagLst>
</file>

<file path=ppt/tags/tag55.xml><?xml version="1.0" encoding="utf-8"?>
<p:tagLst xmlns:a="http://schemas.openxmlformats.org/drawingml/2006/main" xmlns:r="http://schemas.openxmlformats.org/officeDocument/2006/relationships" xmlns:p="http://schemas.openxmlformats.org/presentationml/2006/main">
  <p:tag name="AS_UNIQUEID" val="47"/>
</p:tagLst>
</file>

<file path=ppt/tags/tag56.xml><?xml version="1.0" encoding="utf-8"?>
<p:tagLst xmlns:a="http://schemas.openxmlformats.org/drawingml/2006/main" xmlns:r="http://schemas.openxmlformats.org/officeDocument/2006/relationships" xmlns:p="http://schemas.openxmlformats.org/presentationml/2006/main">
  <p:tag name="AS_UNIQUEID" val="46"/>
</p:tagLst>
</file>

<file path=ppt/tags/tag57.xml><?xml version="1.0" encoding="utf-8"?>
<p:tagLst xmlns:a="http://schemas.openxmlformats.org/drawingml/2006/main" xmlns:r="http://schemas.openxmlformats.org/officeDocument/2006/relationships" xmlns:p="http://schemas.openxmlformats.org/presentationml/2006/main">
  <p:tag name="AS_UNIQUEID" val="47"/>
</p:tagLst>
</file>

<file path=ppt/tags/tag58.xml><?xml version="1.0" encoding="utf-8"?>
<p:tagLst xmlns:a="http://schemas.openxmlformats.org/drawingml/2006/main" xmlns:r="http://schemas.openxmlformats.org/officeDocument/2006/relationships" xmlns:p="http://schemas.openxmlformats.org/presentationml/2006/main">
  <p:tag name="AS_UNIQUEID" val="46"/>
</p:tagLst>
</file>

<file path=ppt/tags/tag59.xml><?xml version="1.0" encoding="utf-8"?>
<p:tagLst xmlns:a="http://schemas.openxmlformats.org/drawingml/2006/main" xmlns:r="http://schemas.openxmlformats.org/officeDocument/2006/relationships" xmlns:p="http://schemas.openxmlformats.org/presentationml/2006/main">
  <p:tag name="AS_UNIQUEID" val="47"/>
</p:tagLst>
</file>

<file path=ppt/tags/tag6.xml><?xml version="1.0" encoding="utf-8"?>
<p:tagLst xmlns:a="http://schemas.openxmlformats.org/drawingml/2006/main" xmlns:r="http://schemas.openxmlformats.org/officeDocument/2006/relationships" xmlns:p="http://schemas.openxmlformats.org/presentationml/2006/main">
  <p:tag name="AS_UNIQUEID" val="43"/>
</p:tagLst>
</file>

<file path=ppt/tags/tag60.xml><?xml version="1.0" encoding="utf-8"?>
<p:tagLst xmlns:a="http://schemas.openxmlformats.org/drawingml/2006/main" xmlns:r="http://schemas.openxmlformats.org/officeDocument/2006/relationships" xmlns:p="http://schemas.openxmlformats.org/presentationml/2006/main">
  <p:tag name="AS_UNIQUEID" val="46"/>
</p:tagLst>
</file>

<file path=ppt/tags/tag61.xml><?xml version="1.0" encoding="utf-8"?>
<p:tagLst xmlns:a="http://schemas.openxmlformats.org/drawingml/2006/main" xmlns:r="http://schemas.openxmlformats.org/officeDocument/2006/relationships" xmlns:p="http://schemas.openxmlformats.org/presentationml/2006/main">
  <p:tag name="AS_UNIQUEID" val="47"/>
</p:tagLst>
</file>

<file path=ppt/tags/tag62.xml><?xml version="1.0" encoding="utf-8"?>
<p:tagLst xmlns:a="http://schemas.openxmlformats.org/drawingml/2006/main" xmlns:r="http://schemas.openxmlformats.org/officeDocument/2006/relationships" xmlns:p="http://schemas.openxmlformats.org/presentationml/2006/main">
  <p:tag name="AS_UNIQUEID" val="46"/>
</p:tagLst>
</file>

<file path=ppt/tags/tag63.xml><?xml version="1.0" encoding="utf-8"?>
<p:tagLst xmlns:a="http://schemas.openxmlformats.org/drawingml/2006/main" xmlns:r="http://schemas.openxmlformats.org/officeDocument/2006/relationships" xmlns:p="http://schemas.openxmlformats.org/presentationml/2006/main">
  <p:tag name="AS_UNIQUEID" val="47"/>
</p:tagLst>
</file>

<file path=ppt/tags/tag64.xml><?xml version="1.0" encoding="utf-8"?>
<p:tagLst xmlns:a="http://schemas.openxmlformats.org/drawingml/2006/main" xmlns:r="http://schemas.openxmlformats.org/officeDocument/2006/relationships" xmlns:p="http://schemas.openxmlformats.org/presentationml/2006/main">
  <p:tag name="AS_UNIQUEID" val="46"/>
</p:tagLst>
</file>

<file path=ppt/tags/tag65.xml><?xml version="1.0" encoding="utf-8"?>
<p:tagLst xmlns:a="http://schemas.openxmlformats.org/drawingml/2006/main" xmlns:r="http://schemas.openxmlformats.org/officeDocument/2006/relationships" xmlns:p="http://schemas.openxmlformats.org/presentationml/2006/main">
  <p:tag name="AS_UNIQUEID" val="47"/>
</p:tagLst>
</file>

<file path=ppt/tags/tag66.xml><?xml version="1.0" encoding="utf-8"?>
<p:tagLst xmlns:a="http://schemas.openxmlformats.org/drawingml/2006/main" xmlns:r="http://schemas.openxmlformats.org/officeDocument/2006/relationships" xmlns:p="http://schemas.openxmlformats.org/presentationml/2006/main">
  <p:tag name="AS_UNIQUEID" val="46"/>
</p:tagLst>
</file>

<file path=ppt/tags/tag67.xml><?xml version="1.0" encoding="utf-8"?>
<p:tagLst xmlns:a="http://schemas.openxmlformats.org/drawingml/2006/main" xmlns:r="http://schemas.openxmlformats.org/officeDocument/2006/relationships" xmlns:p="http://schemas.openxmlformats.org/presentationml/2006/main">
  <p:tag name="AS_UNIQUEID" val="47"/>
</p:tagLst>
</file>

<file path=ppt/tags/tag68.xml><?xml version="1.0" encoding="utf-8"?>
<p:tagLst xmlns:a="http://schemas.openxmlformats.org/drawingml/2006/main" xmlns:r="http://schemas.openxmlformats.org/officeDocument/2006/relationships" xmlns:p="http://schemas.openxmlformats.org/presentationml/2006/main">
  <p:tag name="AS_UNIQUEID" val="46"/>
</p:tagLst>
</file>

<file path=ppt/tags/tag69.xml><?xml version="1.0" encoding="utf-8"?>
<p:tagLst xmlns:a="http://schemas.openxmlformats.org/drawingml/2006/main" xmlns:r="http://schemas.openxmlformats.org/officeDocument/2006/relationships" xmlns:p="http://schemas.openxmlformats.org/presentationml/2006/main">
  <p:tag name="AS_UNIQUEID" val="47"/>
</p:tagLst>
</file>

<file path=ppt/tags/tag7.xml><?xml version="1.0" encoding="utf-8"?>
<p:tagLst xmlns:a="http://schemas.openxmlformats.org/drawingml/2006/main" xmlns:r="http://schemas.openxmlformats.org/officeDocument/2006/relationships" xmlns:p="http://schemas.openxmlformats.org/presentationml/2006/main">
  <p:tag name="AS_UNIQUEID" val="46"/>
</p:tagLst>
</file>

<file path=ppt/tags/tag70.xml><?xml version="1.0" encoding="utf-8"?>
<p:tagLst xmlns:a="http://schemas.openxmlformats.org/drawingml/2006/main" xmlns:r="http://schemas.openxmlformats.org/officeDocument/2006/relationships" xmlns:p="http://schemas.openxmlformats.org/presentationml/2006/main">
  <p:tag name="AS_UNIQUEID" val="46"/>
</p:tagLst>
</file>

<file path=ppt/tags/tag71.xml><?xml version="1.0" encoding="utf-8"?>
<p:tagLst xmlns:a="http://schemas.openxmlformats.org/drawingml/2006/main" xmlns:r="http://schemas.openxmlformats.org/officeDocument/2006/relationships" xmlns:p="http://schemas.openxmlformats.org/presentationml/2006/main">
  <p:tag name="AS_UNIQUEID" val="47"/>
</p:tagLst>
</file>

<file path=ppt/tags/tag72.xml><?xml version="1.0" encoding="utf-8"?>
<p:tagLst xmlns:a="http://schemas.openxmlformats.org/drawingml/2006/main" xmlns:r="http://schemas.openxmlformats.org/officeDocument/2006/relationships" xmlns:p="http://schemas.openxmlformats.org/presentationml/2006/main">
  <p:tag name="AS_UNIQUEID" val="46"/>
</p:tagLst>
</file>

<file path=ppt/tags/tag73.xml><?xml version="1.0" encoding="utf-8"?>
<p:tagLst xmlns:a="http://schemas.openxmlformats.org/drawingml/2006/main" xmlns:r="http://schemas.openxmlformats.org/officeDocument/2006/relationships" xmlns:p="http://schemas.openxmlformats.org/presentationml/2006/main">
  <p:tag name="AS_UNIQUEID" val="47"/>
</p:tagLst>
</file>

<file path=ppt/tags/tag74.xml><?xml version="1.0" encoding="utf-8"?>
<p:tagLst xmlns:a="http://schemas.openxmlformats.org/drawingml/2006/main" xmlns:r="http://schemas.openxmlformats.org/officeDocument/2006/relationships" xmlns:p="http://schemas.openxmlformats.org/presentationml/2006/main">
  <p:tag name="AS_UNIQUEID" val="46"/>
</p:tagLst>
</file>

<file path=ppt/tags/tag75.xml><?xml version="1.0" encoding="utf-8"?>
<p:tagLst xmlns:a="http://schemas.openxmlformats.org/drawingml/2006/main" xmlns:r="http://schemas.openxmlformats.org/officeDocument/2006/relationships" xmlns:p="http://schemas.openxmlformats.org/presentationml/2006/main">
  <p:tag name="AS_UNIQUEID" val="47"/>
</p:tagLst>
</file>

<file path=ppt/tags/tag76.xml><?xml version="1.0" encoding="utf-8"?>
<p:tagLst xmlns:a="http://schemas.openxmlformats.org/drawingml/2006/main" xmlns:r="http://schemas.openxmlformats.org/officeDocument/2006/relationships" xmlns:p="http://schemas.openxmlformats.org/presentationml/2006/main">
  <p:tag name="AS_UNIQUEID" val="46"/>
</p:tagLst>
</file>

<file path=ppt/tags/tag77.xml><?xml version="1.0" encoding="utf-8"?>
<p:tagLst xmlns:a="http://schemas.openxmlformats.org/drawingml/2006/main" xmlns:r="http://schemas.openxmlformats.org/officeDocument/2006/relationships" xmlns:p="http://schemas.openxmlformats.org/presentationml/2006/main">
  <p:tag name="AS_UNIQUEID" val="47"/>
</p:tagLst>
</file>

<file path=ppt/tags/tag78.xml><?xml version="1.0" encoding="utf-8"?>
<p:tagLst xmlns:a="http://schemas.openxmlformats.org/drawingml/2006/main" xmlns:r="http://schemas.openxmlformats.org/officeDocument/2006/relationships" xmlns:p="http://schemas.openxmlformats.org/presentationml/2006/main">
  <p:tag name="AS_UNIQUEID" val="46"/>
</p:tagLst>
</file>

<file path=ppt/tags/tag79.xml><?xml version="1.0" encoding="utf-8"?>
<p:tagLst xmlns:a="http://schemas.openxmlformats.org/drawingml/2006/main" xmlns:r="http://schemas.openxmlformats.org/officeDocument/2006/relationships" xmlns:p="http://schemas.openxmlformats.org/presentationml/2006/main">
  <p:tag name="AS_UNIQUEID" val="47"/>
</p:tagLst>
</file>

<file path=ppt/tags/tag8.xml><?xml version="1.0" encoding="utf-8"?>
<p:tagLst xmlns:a="http://schemas.openxmlformats.org/drawingml/2006/main" xmlns:r="http://schemas.openxmlformats.org/officeDocument/2006/relationships" xmlns:p="http://schemas.openxmlformats.org/presentationml/2006/main">
  <p:tag name="AS_UNIQUEID" val="47"/>
</p:tagLst>
</file>

<file path=ppt/tags/tag9.xml><?xml version="1.0" encoding="utf-8"?>
<p:tagLst xmlns:a="http://schemas.openxmlformats.org/drawingml/2006/main" xmlns:r="http://schemas.openxmlformats.org/officeDocument/2006/relationships" xmlns:p="http://schemas.openxmlformats.org/presentationml/2006/main">
  <p:tag name="AS_UNIQUEID" val="48"/>
</p:tagLst>
</file>

<file path=ppt/theme/theme1.xml><?xml version="1.0" encoding="utf-8"?>
<a:theme xmlns:a="http://schemas.openxmlformats.org/drawingml/2006/main" name="Slide_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3.xml><?xml version="1.0" encoding="utf-8"?>
<a:theme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10237</TotalTime>
  <Words>3479</Words>
  <Application>Microsoft Office PowerPoint</Application>
  <PresentationFormat>On-screen Show (4:3)</PresentationFormat>
  <Paragraphs>889</Paragraphs>
  <Slides>37</Slides>
  <Notes>0</Notes>
  <HiddenSlides>0</HiddenSlides>
  <MMClips>0</MMClips>
  <ScaleCrop>false</ScaleCrop>
  <HeadingPairs>
    <vt:vector size="4" baseType="variant">
      <vt:variant>
        <vt:lpstr>Theme</vt:lpstr>
      </vt:variant>
      <vt:variant>
        <vt:i4>3</vt:i4>
      </vt:variant>
      <vt:variant>
        <vt:lpstr>Slide Titles</vt:lpstr>
      </vt:variant>
      <vt:variant>
        <vt:i4>37</vt:i4>
      </vt:variant>
    </vt:vector>
  </HeadingPairs>
  <TitlesOfParts>
    <vt:vector size="40" baseType="lpstr">
      <vt:lpstr>Slide_3</vt:lpstr>
      <vt:lpstr>Wisp</vt:lpstr>
      <vt:lpstr>1_Wisp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Saurabh Srivastava</dc:creator>
  <cp:lastModifiedBy>Lenovo</cp:lastModifiedBy>
  <cp:revision>225</cp:revision>
  <dcterms:created xsi:type="dcterms:W3CDTF">2012-11-06T17:06:15Z</dcterms:created>
  <dcterms:modified xsi:type="dcterms:W3CDTF">2024-07-20T07:37:16Z</dcterms:modified>
</cp:coreProperties>
</file>